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rxiv.org/abs/2008.04439" TargetMode="External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rxiv.org/abs/2008.04439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arxiv.org/abs/2212.12490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Relationship Id="rId3" Type="http://schemas.openxmlformats.org/officeDocument/2006/relationships/image" Target="../media/image3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Relationship Id="rId3" Type="http://schemas.openxmlformats.org/officeDocument/2006/relationships/image" Target="../media/image3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Relationship Id="rId3" Type="http://schemas.openxmlformats.org/officeDocument/2006/relationships/image" Target="../media/image3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Relationship Id="rId3" Type="http://schemas.openxmlformats.org/officeDocument/2006/relationships/image" Target="../media/image38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3.png"/><Relationship Id="rId3" Type="http://schemas.openxmlformats.org/officeDocument/2006/relationships/image" Target="../media/image4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25.png"/><Relationship Id="rId8" Type="http://schemas.openxmlformats.org/officeDocument/2006/relationships/image" Target="../media/image44.png"/><Relationship Id="rId9" Type="http://schemas.openxmlformats.org/officeDocument/2006/relationships/image" Target="../media/image50.png"/><Relationship Id="rId10" Type="http://schemas.openxmlformats.org/officeDocument/2006/relationships/image" Target="../media/image33.png"/><Relationship Id="rId11" Type="http://schemas.openxmlformats.org/officeDocument/2006/relationships/image" Target="../media/image5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59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png"/><Relationship Id="rId3" Type="http://schemas.openxmlformats.org/officeDocument/2006/relationships/image" Target="../media/image58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5.png"/><Relationship Id="rId3" Type="http://schemas.openxmlformats.org/officeDocument/2006/relationships/image" Target="../media/image50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2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Valerio Amico. 05-2023."/>
          <p:cNvSpPr txBox="1"/>
          <p:nvPr>
            <p:ph type="body" idx="21"/>
          </p:nvPr>
        </p:nvSpPr>
        <p:spPr>
          <a:xfrm>
            <a:off x="1786982" y="11839048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Valerio Amico. 05-2023.</a:t>
            </a:r>
          </a:p>
        </p:txBody>
      </p:sp>
      <p:sp>
        <p:nvSpPr>
          <p:cNvPr id="152" name="Experimental methods for Rydberg Atomtronics"/>
          <p:cNvSpPr txBox="1"/>
          <p:nvPr>
            <p:ph type="ctrTitle"/>
          </p:nvPr>
        </p:nvSpPr>
        <p:spPr>
          <a:xfrm>
            <a:off x="1206496" y="4014324"/>
            <a:ext cx="21971004" cy="46482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 Experimental methods for Rydberg Atomtronics</a:t>
            </a:r>
          </a:p>
        </p:txBody>
      </p:sp>
      <p:sp>
        <p:nvSpPr>
          <p:cNvPr id="153" name="Supervisor: Oliver Morsch"/>
          <p:cNvSpPr txBox="1"/>
          <p:nvPr/>
        </p:nvSpPr>
        <p:spPr>
          <a:xfrm>
            <a:off x="16366352" y="11840088"/>
            <a:ext cx="5406391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Supervisor: Oliver Morsch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ounded Rectangle"/>
          <p:cNvSpPr/>
          <p:nvPr/>
        </p:nvSpPr>
        <p:spPr>
          <a:xfrm>
            <a:off x="473224" y="2530466"/>
            <a:ext cx="7157474" cy="5946070"/>
          </a:xfrm>
          <a:prstGeom prst="roundRect">
            <a:avLst>
              <a:gd name="adj" fmla="val 15767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8" name="Rounded Rectangle"/>
          <p:cNvSpPr/>
          <p:nvPr/>
        </p:nvSpPr>
        <p:spPr>
          <a:xfrm>
            <a:off x="8634869" y="2536102"/>
            <a:ext cx="7157473" cy="5847175"/>
          </a:xfrm>
          <a:prstGeom prst="roundRect">
            <a:avLst>
              <a:gd name="adj" fmla="val 16034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9" name="Cone 1"/>
          <p:cNvSpPr/>
          <p:nvPr/>
        </p:nvSpPr>
        <p:spPr>
          <a:xfrm flipH="1" rot="12600000">
            <a:off x="2145719" y="48984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0" name="Cone 2"/>
          <p:cNvSpPr/>
          <p:nvPr/>
        </p:nvSpPr>
        <p:spPr>
          <a:xfrm rot="1800000">
            <a:off x="1472404" y="6043533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1" name="Cone 1"/>
          <p:cNvSpPr/>
          <p:nvPr/>
        </p:nvSpPr>
        <p:spPr>
          <a:xfrm flipH="1" rot="12600000">
            <a:off x="3801708" y="48857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2" name="Cone 2"/>
          <p:cNvSpPr/>
          <p:nvPr/>
        </p:nvSpPr>
        <p:spPr>
          <a:xfrm rot="1800000">
            <a:off x="3128392" y="60308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3" name="Cone 1"/>
          <p:cNvSpPr/>
          <p:nvPr/>
        </p:nvSpPr>
        <p:spPr>
          <a:xfrm flipH="1" rot="12600000">
            <a:off x="5457697" y="4949251"/>
            <a:ext cx="978300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4" name="Cone 2"/>
          <p:cNvSpPr/>
          <p:nvPr/>
        </p:nvSpPr>
        <p:spPr>
          <a:xfrm rot="1800000">
            <a:off x="4784381" y="60943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55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0245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56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4253" y="2959834"/>
            <a:ext cx="6355709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88" name="Connection Line"/>
          <p:cNvSpPr/>
          <p:nvPr/>
        </p:nvSpPr>
        <p:spPr>
          <a:xfrm>
            <a:off x="10814354" y="6192382"/>
            <a:ext cx="1242475" cy="4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58" name="Cone 1"/>
          <p:cNvSpPr/>
          <p:nvPr/>
        </p:nvSpPr>
        <p:spPr>
          <a:xfrm flipH="1" rot="12600000">
            <a:off x="10540679" y="4896010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9" name="Cone 2"/>
          <p:cNvSpPr/>
          <p:nvPr/>
        </p:nvSpPr>
        <p:spPr>
          <a:xfrm rot="1800000">
            <a:off x="9867364" y="6041093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0" name="Cone 1"/>
          <p:cNvSpPr/>
          <p:nvPr/>
        </p:nvSpPr>
        <p:spPr>
          <a:xfrm rot="19500000">
            <a:off x="10622005" y="6039894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1" name="Cone 2"/>
          <p:cNvSpPr/>
          <p:nvPr/>
        </p:nvSpPr>
        <p:spPr>
          <a:xfrm rot="8700000">
            <a:off x="9804258" y="4888534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2" name="Cone 1"/>
          <p:cNvSpPr/>
          <p:nvPr/>
        </p:nvSpPr>
        <p:spPr>
          <a:xfrm flipH="1" rot="12600000">
            <a:off x="12009181" y="4945913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3" name="Cone 2"/>
          <p:cNvSpPr/>
          <p:nvPr/>
        </p:nvSpPr>
        <p:spPr>
          <a:xfrm rot="1800000">
            <a:off x="11335866" y="6090995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4" name="Cone 1"/>
          <p:cNvSpPr/>
          <p:nvPr/>
        </p:nvSpPr>
        <p:spPr>
          <a:xfrm rot="19500000">
            <a:off x="12090507" y="6089796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5" name="Cone 2"/>
          <p:cNvSpPr/>
          <p:nvPr/>
        </p:nvSpPr>
        <p:spPr>
          <a:xfrm rot="8700000">
            <a:off x="11272759" y="4938436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6" name="Cone 1"/>
          <p:cNvSpPr/>
          <p:nvPr/>
        </p:nvSpPr>
        <p:spPr>
          <a:xfrm flipH="1" rot="12600000">
            <a:off x="13545112" y="4934136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7" name="Cone 2"/>
          <p:cNvSpPr/>
          <p:nvPr/>
        </p:nvSpPr>
        <p:spPr>
          <a:xfrm rot="1800000">
            <a:off x="12871796" y="6079218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8" name="Cone 1"/>
          <p:cNvSpPr/>
          <p:nvPr/>
        </p:nvSpPr>
        <p:spPr>
          <a:xfrm rot="19500000">
            <a:off x="13626438" y="6078019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9" name="Cone 2"/>
          <p:cNvSpPr/>
          <p:nvPr/>
        </p:nvSpPr>
        <p:spPr>
          <a:xfrm rot="8700000">
            <a:off x="12808690" y="4926660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9" name="Connection Line"/>
          <p:cNvSpPr/>
          <p:nvPr/>
        </p:nvSpPr>
        <p:spPr>
          <a:xfrm>
            <a:off x="12285099" y="6238261"/>
            <a:ext cx="1292167" cy="8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71" name="d"/>
          <p:cNvSpPr txBox="1"/>
          <p:nvPr/>
        </p:nvSpPr>
        <p:spPr>
          <a:xfrm>
            <a:off x="11290091" y="5854184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72" name="d"/>
          <p:cNvSpPr txBox="1"/>
          <p:nvPr/>
        </p:nvSpPr>
        <p:spPr>
          <a:xfrm>
            <a:off x="12804852" y="5857828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73" name="Arrow"/>
          <p:cNvSpPr/>
          <p:nvPr/>
        </p:nvSpPr>
        <p:spPr>
          <a:xfrm>
            <a:off x="7219679" y="4868500"/>
            <a:ext cx="168534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4" name="Arrow"/>
          <p:cNvSpPr/>
          <p:nvPr/>
        </p:nvSpPr>
        <p:spPr>
          <a:xfrm>
            <a:off x="15441232" y="4868500"/>
            <a:ext cx="16853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75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42014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76" name="Screenshot 2023-03-09 at 11.42.38.png" descr="Screenshot 2023-03-09 at 11.42.3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96507" y="4925387"/>
            <a:ext cx="5734468" cy="2269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90702" y="8387369"/>
            <a:ext cx="6362811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90" name="Connection Line"/>
          <p:cNvSpPr/>
          <p:nvPr/>
        </p:nvSpPr>
        <p:spPr>
          <a:xfrm>
            <a:off x="16046814" y="8245402"/>
            <a:ext cx="4340998" cy="2622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11" fill="norm" stroke="1" extrusionOk="0">
                <a:moveTo>
                  <a:pt x="0" y="20496"/>
                </a:moveTo>
                <a:cubicBezTo>
                  <a:pt x="14381" y="21600"/>
                  <a:pt x="21581" y="14768"/>
                  <a:pt x="21600" y="0"/>
                </a:cubicBezTo>
              </a:path>
            </a:pathLst>
          </a:custGeom>
          <a:ln w="317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379" name="Screenshot 2023-03-09 at 11.57.03.png" descr="Screenshot 2023-03-09 at 11.57.0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811684" y="9770652"/>
            <a:ext cx="4803843" cy="3225770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Atom"/>
          <p:cNvSpPr/>
          <p:nvPr/>
        </p:nvSpPr>
        <p:spPr>
          <a:xfrm>
            <a:off x="5490880" y="6103873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1" name="Atom"/>
          <p:cNvSpPr/>
          <p:nvPr/>
        </p:nvSpPr>
        <p:spPr>
          <a:xfrm>
            <a:off x="3847928" y="6035151"/>
            <a:ext cx="251406" cy="283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2" name="Atom"/>
          <p:cNvSpPr/>
          <p:nvPr/>
        </p:nvSpPr>
        <p:spPr>
          <a:xfrm>
            <a:off x="2170955" y="6059066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3" name="Tabella di marcia"/>
          <p:cNvSpPr txBox="1"/>
          <p:nvPr>
            <p:ph type="title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Tabella di marcia</a:t>
            </a:r>
          </a:p>
        </p:txBody>
      </p:sp>
      <p:sp>
        <p:nvSpPr>
          <p:cNvPr id="384" name="Trappole ottiche"/>
          <p:cNvSpPr txBox="1"/>
          <p:nvPr>
            <p:ph type="body" sz="quarter" idx="1"/>
          </p:nvPr>
        </p:nvSpPr>
        <p:spPr>
          <a:xfrm>
            <a:off x="1173192" y="3157359"/>
            <a:ext cx="5697562" cy="146481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Trappole ottiche</a:t>
            </a:r>
          </a:p>
        </p:txBody>
      </p:sp>
      <p:sp>
        <p:nvSpPr>
          <p:cNvPr id="385" name="Controllo delle interazioni"/>
          <p:cNvSpPr txBox="1"/>
          <p:nvPr/>
        </p:nvSpPr>
        <p:spPr>
          <a:xfrm>
            <a:off x="9707334" y="3076505"/>
            <a:ext cx="5012543" cy="1555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70000"/>
              </a:lnSpc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Controllo delle interazioni</a:t>
            </a:r>
          </a:p>
        </p:txBody>
      </p:sp>
      <p:sp>
        <p:nvSpPr>
          <p:cNvPr id="386" name="Dispositivi base"/>
          <p:cNvSpPr txBox="1"/>
          <p:nvPr/>
        </p:nvSpPr>
        <p:spPr>
          <a:xfrm>
            <a:off x="17383835" y="3121866"/>
            <a:ext cx="5959811" cy="1464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Dispositivi base</a:t>
            </a:r>
          </a:p>
        </p:txBody>
      </p:sp>
      <p:sp>
        <p:nvSpPr>
          <p:cNvPr id="387" name="Dispositivi complessi"/>
          <p:cNvSpPr txBox="1"/>
          <p:nvPr/>
        </p:nvSpPr>
        <p:spPr>
          <a:xfrm>
            <a:off x="9063080" y="8487691"/>
            <a:ext cx="6218054" cy="155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b="1" sz="4500">
                <a:solidFill>
                  <a:srgbClr val="000000"/>
                </a:solidFill>
              </a:defRPr>
            </a:lvl1pPr>
          </a:lstStyle>
          <a:p>
            <a:pPr/>
            <a:r>
              <a:t>Dispositivi complessi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ounded Rectangle"/>
          <p:cNvSpPr/>
          <p:nvPr/>
        </p:nvSpPr>
        <p:spPr>
          <a:xfrm>
            <a:off x="473224" y="2530466"/>
            <a:ext cx="7157474" cy="5946070"/>
          </a:xfrm>
          <a:prstGeom prst="roundRect">
            <a:avLst>
              <a:gd name="adj" fmla="val 15767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3" name="Rounded Rectangle"/>
          <p:cNvSpPr/>
          <p:nvPr/>
        </p:nvSpPr>
        <p:spPr>
          <a:xfrm>
            <a:off x="8634869" y="2536102"/>
            <a:ext cx="7157473" cy="5847175"/>
          </a:xfrm>
          <a:prstGeom prst="roundRect">
            <a:avLst>
              <a:gd name="adj" fmla="val 16034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4" name="Cone 1"/>
          <p:cNvSpPr/>
          <p:nvPr/>
        </p:nvSpPr>
        <p:spPr>
          <a:xfrm flipH="1" rot="12600000">
            <a:off x="2145719" y="48984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5" name="Cone 2"/>
          <p:cNvSpPr/>
          <p:nvPr/>
        </p:nvSpPr>
        <p:spPr>
          <a:xfrm rot="1800000">
            <a:off x="1472404" y="6043533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6" name="Cone 1"/>
          <p:cNvSpPr/>
          <p:nvPr/>
        </p:nvSpPr>
        <p:spPr>
          <a:xfrm flipH="1" rot="12600000">
            <a:off x="3801708" y="48857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7" name="Cone 2"/>
          <p:cNvSpPr/>
          <p:nvPr/>
        </p:nvSpPr>
        <p:spPr>
          <a:xfrm rot="1800000">
            <a:off x="3128392" y="60308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8" name="Cone 1"/>
          <p:cNvSpPr/>
          <p:nvPr/>
        </p:nvSpPr>
        <p:spPr>
          <a:xfrm flipH="1" rot="12600000">
            <a:off x="5457697" y="4949251"/>
            <a:ext cx="978300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9" name="Cone 2"/>
          <p:cNvSpPr/>
          <p:nvPr/>
        </p:nvSpPr>
        <p:spPr>
          <a:xfrm rot="1800000">
            <a:off x="4784381" y="60943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00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0245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01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4253" y="2959834"/>
            <a:ext cx="6355709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435" name="Connection Line"/>
          <p:cNvSpPr/>
          <p:nvPr/>
        </p:nvSpPr>
        <p:spPr>
          <a:xfrm>
            <a:off x="10814354" y="6192382"/>
            <a:ext cx="1242475" cy="4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03" name="Cone 1"/>
          <p:cNvSpPr/>
          <p:nvPr/>
        </p:nvSpPr>
        <p:spPr>
          <a:xfrm flipH="1" rot="12600000">
            <a:off x="10540679" y="4896010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4" name="Cone 2"/>
          <p:cNvSpPr/>
          <p:nvPr/>
        </p:nvSpPr>
        <p:spPr>
          <a:xfrm rot="1800000">
            <a:off x="9867364" y="6041093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5" name="Cone 1"/>
          <p:cNvSpPr/>
          <p:nvPr/>
        </p:nvSpPr>
        <p:spPr>
          <a:xfrm rot="19500000">
            <a:off x="10622005" y="6039894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6" name="Cone 2"/>
          <p:cNvSpPr/>
          <p:nvPr/>
        </p:nvSpPr>
        <p:spPr>
          <a:xfrm rot="8700000">
            <a:off x="9804258" y="4888534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7" name="Cone 1"/>
          <p:cNvSpPr/>
          <p:nvPr/>
        </p:nvSpPr>
        <p:spPr>
          <a:xfrm flipH="1" rot="12600000">
            <a:off x="12009181" y="4945913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8" name="Cone 2"/>
          <p:cNvSpPr/>
          <p:nvPr/>
        </p:nvSpPr>
        <p:spPr>
          <a:xfrm rot="1800000">
            <a:off x="11335866" y="6090995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9" name="Cone 1"/>
          <p:cNvSpPr/>
          <p:nvPr/>
        </p:nvSpPr>
        <p:spPr>
          <a:xfrm rot="19500000">
            <a:off x="12090507" y="6089796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0" name="Cone 2"/>
          <p:cNvSpPr/>
          <p:nvPr/>
        </p:nvSpPr>
        <p:spPr>
          <a:xfrm rot="8700000">
            <a:off x="11272759" y="4938436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1" name="Cone 1"/>
          <p:cNvSpPr/>
          <p:nvPr/>
        </p:nvSpPr>
        <p:spPr>
          <a:xfrm flipH="1" rot="12600000">
            <a:off x="13545112" y="4934136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2" name="Cone 2"/>
          <p:cNvSpPr/>
          <p:nvPr/>
        </p:nvSpPr>
        <p:spPr>
          <a:xfrm rot="1800000">
            <a:off x="12871796" y="6079218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3" name="Cone 1"/>
          <p:cNvSpPr/>
          <p:nvPr/>
        </p:nvSpPr>
        <p:spPr>
          <a:xfrm rot="19500000">
            <a:off x="13626438" y="6078019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4" name="Cone 2"/>
          <p:cNvSpPr/>
          <p:nvPr/>
        </p:nvSpPr>
        <p:spPr>
          <a:xfrm rot="8700000">
            <a:off x="12808690" y="4926660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6" name="Connection Line"/>
          <p:cNvSpPr/>
          <p:nvPr/>
        </p:nvSpPr>
        <p:spPr>
          <a:xfrm>
            <a:off x="12285099" y="6238261"/>
            <a:ext cx="1292167" cy="8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16" name="d"/>
          <p:cNvSpPr txBox="1"/>
          <p:nvPr/>
        </p:nvSpPr>
        <p:spPr>
          <a:xfrm>
            <a:off x="11290091" y="5854184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7" name="d"/>
          <p:cNvSpPr txBox="1"/>
          <p:nvPr/>
        </p:nvSpPr>
        <p:spPr>
          <a:xfrm>
            <a:off x="12804852" y="5857828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8" name="Arrow"/>
          <p:cNvSpPr/>
          <p:nvPr/>
        </p:nvSpPr>
        <p:spPr>
          <a:xfrm>
            <a:off x="7219679" y="4868500"/>
            <a:ext cx="168534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9" name="Arrow"/>
          <p:cNvSpPr/>
          <p:nvPr/>
        </p:nvSpPr>
        <p:spPr>
          <a:xfrm>
            <a:off x="15441232" y="4868500"/>
            <a:ext cx="16853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20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42014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1" name="Screenshot 2023-03-09 at 11.42.38.png" descr="Screenshot 2023-03-09 at 11.42.3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96507" y="4925387"/>
            <a:ext cx="5734468" cy="2269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90702" y="8387369"/>
            <a:ext cx="6362811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437" name="Connection Line"/>
          <p:cNvSpPr/>
          <p:nvPr/>
        </p:nvSpPr>
        <p:spPr>
          <a:xfrm>
            <a:off x="16046814" y="8245402"/>
            <a:ext cx="4340998" cy="2622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11" fill="norm" stroke="1" extrusionOk="0">
                <a:moveTo>
                  <a:pt x="0" y="20496"/>
                </a:moveTo>
                <a:cubicBezTo>
                  <a:pt x="14381" y="21600"/>
                  <a:pt x="21581" y="14768"/>
                  <a:pt x="21600" y="0"/>
                </a:cubicBezTo>
              </a:path>
            </a:pathLst>
          </a:custGeom>
          <a:ln w="317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424" name="Screenshot 2023-03-09 at 11.57.03.png" descr="Screenshot 2023-03-09 at 11.57.0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811684" y="9770652"/>
            <a:ext cx="4803843" cy="3225770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Atom"/>
          <p:cNvSpPr/>
          <p:nvPr/>
        </p:nvSpPr>
        <p:spPr>
          <a:xfrm>
            <a:off x="5490880" y="6103873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6" name="Atom"/>
          <p:cNvSpPr/>
          <p:nvPr/>
        </p:nvSpPr>
        <p:spPr>
          <a:xfrm>
            <a:off x="3847928" y="6035151"/>
            <a:ext cx="251406" cy="283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7" name="Atom"/>
          <p:cNvSpPr/>
          <p:nvPr/>
        </p:nvSpPr>
        <p:spPr>
          <a:xfrm>
            <a:off x="2170955" y="6059066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28" name="Oval Oval" descr="Oval Oval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7478" y="2019799"/>
            <a:ext cx="7008989" cy="6879781"/>
          </a:xfrm>
          <a:prstGeom prst="rect">
            <a:avLst/>
          </a:prstGeom>
        </p:spPr>
      </p:pic>
      <p:sp>
        <p:nvSpPr>
          <p:cNvPr id="430" name="Tabella di marcia"/>
          <p:cNvSpPr txBox="1"/>
          <p:nvPr>
            <p:ph type="title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Tabella di marcia</a:t>
            </a:r>
          </a:p>
        </p:txBody>
      </p:sp>
      <p:sp>
        <p:nvSpPr>
          <p:cNvPr id="431" name="Trappole ottiche"/>
          <p:cNvSpPr txBox="1"/>
          <p:nvPr>
            <p:ph type="body" sz="quarter" idx="1"/>
          </p:nvPr>
        </p:nvSpPr>
        <p:spPr>
          <a:xfrm>
            <a:off x="1173192" y="3157359"/>
            <a:ext cx="5697562" cy="146481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Trappole ottiche</a:t>
            </a:r>
          </a:p>
        </p:txBody>
      </p:sp>
      <p:sp>
        <p:nvSpPr>
          <p:cNvPr id="432" name="Controllo delle interazioni"/>
          <p:cNvSpPr txBox="1"/>
          <p:nvPr/>
        </p:nvSpPr>
        <p:spPr>
          <a:xfrm>
            <a:off x="9707334" y="3076505"/>
            <a:ext cx="5012543" cy="1555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70000"/>
              </a:lnSpc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Controllo delle interazioni</a:t>
            </a:r>
          </a:p>
        </p:txBody>
      </p:sp>
      <p:sp>
        <p:nvSpPr>
          <p:cNvPr id="433" name="Dispositivi base"/>
          <p:cNvSpPr txBox="1"/>
          <p:nvPr/>
        </p:nvSpPr>
        <p:spPr>
          <a:xfrm>
            <a:off x="17383835" y="3121866"/>
            <a:ext cx="5959811" cy="1464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Dispositivi base</a:t>
            </a:r>
          </a:p>
        </p:txBody>
      </p:sp>
      <p:sp>
        <p:nvSpPr>
          <p:cNvPr id="434" name="Dispositivi complessi"/>
          <p:cNvSpPr txBox="1"/>
          <p:nvPr/>
        </p:nvSpPr>
        <p:spPr>
          <a:xfrm>
            <a:off x="9063080" y="8487691"/>
            <a:ext cx="6218054" cy="155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b="1" sz="4500">
                <a:solidFill>
                  <a:srgbClr val="000000"/>
                </a:solidFill>
              </a:defRPr>
            </a:lvl1pPr>
          </a:lstStyle>
          <a:p>
            <a:pPr/>
            <a:r>
              <a:t>Dispositivi complessi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rappola dipolare"/>
          <p:cNvSpPr txBox="1"/>
          <p:nvPr>
            <p:ph type="title"/>
          </p:nvPr>
        </p:nvSpPr>
        <p:spPr>
          <a:xfrm>
            <a:off x="1206500" y="460240"/>
            <a:ext cx="21971000" cy="208057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Trappola dipolare</a:t>
            </a:r>
          </a:p>
        </p:txBody>
      </p:sp>
      <p:sp>
        <p:nvSpPr>
          <p:cNvPr id="440" name="Cone 1"/>
          <p:cNvSpPr/>
          <p:nvPr/>
        </p:nvSpPr>
        <p:spPr>
          <a:xfrm flipH="1" rot="12600000">
            <a:off x="1935059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1" name="Cone 2"/>
          <p:cNvSpPr/>
          <p:nvPr/>
        </p:nvSpPr>
        <p:spPr>
          <a:xfrm rot="1800000">
            <a:off x="1261743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2" name="Atom"/>
          <p:cNvSpPr/>
          <p:nvPr/>
        </p:nvSpPr>
        <p:spPr>
          <a:xfrm>
            <a:off x="1960294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3" name="Cone 1"/>
          <p:cNvSpPr/>
          <p:nvPr/>
        </p:nvSpPr>
        <p:spPr>
          <a:xfrm flipH="1" rot="12600000">
            <a:off x="22180176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4" name="Cone 2"/>
          <p:cNvSpPr/>
          <p:nvPr/>
        </p:nvSpPr>
        <p:spPr>
          <a:xfrm rot="1800000">
            <a:off x="21506859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5" name="Atom"/>
          <p:cNvSpPr/>
          <p:nvPr/>
        </p:nvSpPr>
        <p:spPr>
          <a:xfrm>
            <a:off x="22205412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one 1"/>
          <p:cNvSpPr/>
          <p:nvPr/>
        </p:nvSpPr>
        <p:spPr>
          <a:xfrm flipH="1" rot="12600000">
            <a:off x="1935059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8" name="Cone 2"/>
          <p:cNvSpPr/>
          <p:nvPr/>
        </p:nvSpPr>
        <p:spPr>
          <a:xfrm rot="1800000">
            <a:off x="1261743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9" name="Atom"/>
          <p:cNvSpPr/>
          <p:nvPr/>
        </p:nvSpPr>
        <p:spPr>
          <a:xfrm>
            <a:off x="1960294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0" name="Cone 1"/>
          <p:cNvSpPr/>
          <p:nvPr/>
        </p:nvSpPr>
        <p:spPr>
          <a:xfrm flipH="1" rot="12600000">
            <a:off x="22180176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1" name="Cone 2"/>
          <p:cNvSpPr/>
          <p:nvPr/>
        </p:nvSpPr>
        <p:spPr>
          <a:xfrm rot="1800000">
            <a:off x="21506859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2" name="Atom"/>
          <p:cNvSpPr/>
          <p:nvPr/>
        </p:nvSpPr>
        <p:spPr>
          <a:xfrm>
            <a:off x="22205412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53" name="Screenshot 2023-03-19 at 13.11.41.png" descr="Screenshot 2023-03-19 at 13.11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930" y="4100259"/>
            <a:ext cx="8405085" cy="7376403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Trappola dipolare"/>
          <p:cNvSpPr txBox="1"/>
          <p:nvPr>
            <p:ph type="title"/>
          </p:nvPr>
        </p:nvSpPr>
        <p:spPr>
          <a:xfrm>
            <a:off x="1206500" y="460240"/>
            <a:ext cx="21971000" cy="208057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Trappola dipolare</a:t>
            </a:r>
          </a:p>
        </p:txBody>
      </p:sp>
      <p:sp>
        <p:nvSpPr>
          <p:cNvPr id="455" name="Laser"/>
          <p:cNvSpPr txBox="1"/>
          <p:nvPr/>
        </p:nvSpPr>
        <p:spPr>
          <a:xfrm>
            <a:off x="1408208" y="11235274"/>
            <a:ext cx="10062464" cy="2080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28" sz="6400">
                <a:solidFill>
                  <a:srgbClr val="000000"/>
                </a:solidFill>
              </a:defRPr>
            </a:lvl1pPr>
          </a:lstStyle>
          <a:p>
            <a:pPr/>
            <a:r>
              <a:t>Laser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one 1"/>
          <p:cNvSpPr/>
          <p:nvPr/>
        </p:nvSpPr>
        <p:spPr>
          <a:xfrm flipH="1" rot="12600000">
            <a:off x="1935059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8" name="Cone 2"/>
          <p:cNvSpPr/>
          <p:nvPr/>
        </p:nvSpPr>
        <p:spPr>
          <a:xfrm rot="1800000">
            <a:off x="1261743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9" name="Atom"/>
          <p:cNvSpPr/>
          <p:nvPr/>
        </p:nvSpPr>
        <p:spPr>
          <a:xfrm>
            <a:off x="1960294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0" name="Cone 1"/>
          <p:cNvSpPr/>
          <p:nvPr/>
        </p:nvSpPr>
        <p:spPr>
          <a:xfrm flipH="1" rot="12600000">
            <a:off x="22180176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1" name="Cone 2"/>
          <p:cNvSpPr/>
          <p:nvPr/>
        </p:nvSpPr>
        <p:spPr>
          <a:xfrm rot="1800000">
            <a:off x="21506859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2" name="Atom"/>
          <p:cNvSpPr/>
          <p:nvPr/>
        </p:nvSpPr>
        <p:spPr>
          <a:xfrm>
            <a:off x="22205412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63" name="Screenshot 2023-03-19 at 13.11.41.png" descr="Screenshot 2023-03-19 at 13.11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930" y="4100259"/>
            <a:ext cx="8405085" cy="737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Immagine 1" descr="Immagin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4825" y="5317475"/>
            <a:ext cx="6629300" cy="4941842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Trappola dipolare"/>
          <p:cNvSpPr txBox="1"/>
          <p:nvPr>
            <p:ph type="title"/>
          </p:nvPr>
        </p:nvSpPr>
        <p:spPr>
          <a:xfrm>
            <a:off x="1206500" y="460240"/>
            <a:ext cx="21971000" cy="208057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Trappola dipolare</a:t>
            </a:r>
          </a:p>
        </p:txBody>
      </p:sp>
      <p:sp>
        <p:nvSpPr>
          <p:cNvPr id="466" name="Atomo"/>
          <p:cNvSpPr txBox="1"/>
          <p:nvPr/>
        </p:nvSpPr>
        <p:spPr>
          <a:xfrm>
            <a:off x="13395985" y="9871550"/>
            <a:ext cx="3812705" cy="2080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28" sz="6400">
                <a:solidFill>
                  <a:srgbClr val="000000"/>
                </a:solidFill>
              </a:defRPr>
            </a:lvl1pPr>
          </a:lstStyle>
          <a:p>
            <a:pPr/>
            <a:r>
              <a:t>Atomo</a:t>
            </a:r>
          </a:p>
        </p:txBody>
      </p:sp>
      <p:sp>
        <p:nvSpPr>
          <p:cNvPr id="467" name="Laser"/>
          <p:cNvSpPr txBox="1"/>
          <p:nvPr/>
        </p:nvSpPr>
        <p:spPr>
          <a:xfrm>
            <a:off x="1408208" y="11235274"/>
            <a:ext cx="10062464" cy="2080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28" sz="6400">
                <a:solidFill>
                  <a:srgbClr val="000000"/>
                </a:solidFill>
              </a:defRPr>
            </a:lvl1pPr>
          </a:lstStyle>
          <a:p>
            <a:pPr/>
            <a:r>
              <a:t>Laser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Immagine 1" descr="Immagin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24825" y="5317475"/>
            <a:ext cx="6629300" cy="4941842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Rounded Rectangle"/>
          <p:cNvSpPr/>
          <p:nvPr/>
        </p:nvSpPr>
        <p:spPr>
          <a:xfrm>
            <a:off x="11012792" y="10594213"/>
            <a:ext cx="7969655" cy="2688840"/>
          </a:xfrm>
          <a:prstGeom prst="roundRect">
            <a:avLst>
              <a:gd name="adj" fmla="val 15094"/>
            </a:avLst>
          </a:prstGeom>
          <a:solidFill>
            <a:schemeClr val="accent5">
              <a:hueOff val="-152895"/>
              <a:lumOff val="1236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1" name="Cone 1"/>
          <p:cNvSpPr/>
          <p:nvPr/>
        </p:nvSpPr>
        <p:spPr>
          <a:xfrm flipH="1" rot="12600000">
            <a:off x="1935059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2" name="Cone 2"/>
          <p:cNvSpPr/>
          <p:nvPr/>
        </p:nvSpPr>
        <p:spPr>
          <a:xfrm rot="1800000">
            <a:off x="1261743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3" name="Atom"/>
          <p:cNvSpPr/>
          <p:nvPr/>
        </p:nvSpPr>
        <p:spPr>
          <a:xfrm>
            <a:off x="1960294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4" name="Cone 1"/>
          <p:cNvSpPr/>
          <p:nvPr/>
        </p:nvSpPr>
        <p:spPr>
          <a:xfrm flipH="1" rot="12600000">
            <a:off x="22180176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5" name="Cone 2"/>
          <p:cNvSpPr/>
          <p:nvPr/>
        </p:nvSpPr>
        <p:spPr>
          <a:xfrm rot="1800000">
            <a:off x="21506859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6" name="Atom"/>
          <p:cNvSpPr/>
          <p:nvPr/>
        </p:nvSpPr>
        <p:spPr>
          <a:xfrm>
            <a:off x="22205412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7" name="Equation"/>
          <p:cNvSpPr txBox="1"/>
          <p:nvPr/>
        </p:nvSpPr>
        <p:spPr>
          <a:xfrm>
            <a:off x="14456398" y="3351667"/>
            <a:ext cx="4493751" cy="12897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num>
                    <m:den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s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f>
                        <m:fPr>
                          <m:ctrlP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e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sSup>
                            <m:e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sup>
                  </m:sSup>
                </m:oMath>
              </m:oMathPara>
            </a14:m>
            <a:endParaRPr sz="4400"/>
          </a:p>
        </p:txBody>
      </p:sp>
      <p:pic>
        <p:nvPicPr>
          <p:cNvPr id="478" name="Screenshot 2023-03-19 at 13.11.41.png" descr="Screenshot 2023-03-19 at 13.11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6930" y="4100259"/>
            <a:ext cx="8405085" cy="7376403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Connection Line"/>
          <p:cNvSpPr/>
          <p:nvPr/>
        </p:nvSpPr>
        <p:spPr>
          <a:xfrm>
            <a:off x="10109197" y="3965645"/>
            <a:ext cx="3714477" cy="1570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9" fill="norm" stroke="1" extrusionOk="0">
                <a:moveTo>
                  <a:pt x="0" y="21109"/>
                </a:moveTo>
                <a:cubicBezTo>
                  <a:pt x="5955" y="6537"/>
                  <a:pt x="13155" y="-491"/>
                  <a:pt x="21600" y="26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80" name="Equation"/>
          <p:cNvSpPr txBox="1"/>
          <p:nvPr/>
        </p:nvSpPr>
        <p:spPr>
          <a:xfrm>
            <a:off x="11472667" y="11013767"/>
            <a:ext cx="7049905" cy="18497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p>
                        <m:e>
                          <m:r>
                            <a:rPr xmlns:a="http://schemas.openxmlformats.org/drawingml/2006/main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xmlns:a="http://schemas.openxmlformats.org/drawingml/2006/main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e>
                          <m:r>
                            <a:rPr xmlns:a="http://schemas.openxmlformats.org/drawingml/2006/main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xmlns:a="http://schemas.openxmlformats.org/drawingml/2006/main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xmlns:a="http://schemas.openxmlformats.org/drawingml/2006/main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den>
                  </m:f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den>
                  </m:f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600"/>
          </a:p>
        </p:txBody>
      </p:sp>
      <p:sp>
        <p:nvSpPr>
          <p:cNvPr id="488" name="Connection Line"/>
          <p:cNvSpPr/>
          <p:nvPr/>
        </p:nvSpPr>
        <p:spPr>
          <a:xfrm>
            <a:off x="19030329" y="7945397"/>
            <a:ext cx="1998691" cy="2521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53" h="21236" fill="norm" stroke="1" extrusionOk="0">
                <a:moveTo>
                  <a:pt x="3487" y="15"/>
                </a:moveTo>
                <a:cubicBezTo>
                  <a:pt x="21600" y="-364"/>
                  <a:pt x="20438" y="6710"/>
                  <a:pt x="0" y="21236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82" name="Equation"/>
          <p:cNvSpPr txBox="1"/>
          <p:nvPr/>
        </p:nvSpPr>
        <p:spPr>
          <a:xfrm>
            <a:off x="19353290" y="11204979"/>
            <a:ext cx="3390690" cy="15363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sSup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den>
                  </m:f>
                </m:oMath>
              </m:oMathPara>
            </a14:m>
            <a:endParaRPr sz="4700"/>
          </a:p>
        </p:txBody>
      </p:sp>
      <p:sp>
        <p:nvSpPr>
          <p:cNvPr id="483" name="FORT"/>
          <p:cNvSpPr txBox="1"/>
          <p:nvPr/>
        </p:nvSpPr>
        <p:spPr>
          <a:xfrm>
            <a:off x="19352305" y="6271591"/>
            <a:ext cx="1683462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600">
                <a:solidFill>
                  <a:srgbClr val="000000"/>
                </a:solidFill>
              </a:defRPr>
            </a:lvl1pPr>
          </a:lstStyle>
          <a:p>
            <a:pPr/>
            <a:r>
              <a:t>FORT</a:t>
            </a:r>
          </a:p>
        </p:txBody>
      </p:sp>
      <p:sp>
        <p:nvSpPr>
          <p:cNvPr id="484" name="Far-Off Resonance Trap"/>
          <p:cNvSpPr txBox="1"/>
          <p:nvPr/>
        </p:nvSpPr>
        <p:spPr>
          <a:xfrm>
            <a:off x="19389117" y="6983042"/>
            <a:ext cx="335584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Far-Off Resonance Trap</a:t>
            </a:r>
          </a:p>
        </p:txBody>
      </p:sp>
      <p:sp>
        <p:nvSpPr>
          <p:cNvPr id="485" name="Trappola dipolare"/>
          <p:cNvSpPr txBox="1"/>
          <p:nvPr>
            <p:ph type="title"/>
          </p:nvPr>
        </p:nvSpPr>
        <p:spPr>
          <a:xfrm>
            <a:off x="1206500" y="460240"/>
            <a:ext cx="21971000" cy="208057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Trappola dipolare</a:t>
            </a:r>
          </a:p>
        </p:txBody>
      </p:sp>
      <p:sp>
        <p:nvSpPr>
          <p:cNvPr id="486" name="Laser"/>
          <p:cNvSpPr txBox="1"/>
          <p:nvPr/>
        </p:nvSpPr>
        <p:spPr>
          <a:xfrm>
            <a:off x="1408208" y="11235274"/>
            <a:ext cx="10062464" cy="2080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28" sz="6400">
                <a:solidFill>
                  <a:srgbClr val="000000"/>
                </a:solidFill>
              </a:defRPr>
            </a:lvl1pPr>
          </a:lstStyle>
          <a:p>
            <a:pPr/>
            <a:r>
              <a:t>Laser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- Quanti atomi intrappoliamo?…"/>
          <p:cNvSpPr txBox="1"/>
          <p:nvPr>
            <p:ph type="body" sz="quarter" idx="1"/>
          </p:nvPr>
        </p:nvSpPr>
        <p:spPr>
          <a:xfrm>
            <a:off x="10030542" y="5016572"/>
            <a:ext cx="13231640" cy="4557927"/>
          </a:xfrm>
          <a:prstGeom prst="rect">
            <a:avLst/>
          </a:prstGeom>
        </p:spPr>
        <p:txBody>
          <a:bodyPr anchor="ctr"/>
          <a:lstStyle/>
          <a:p>
            <a:pPr/>
            <a:r>
              <a:t>- Quanti atomi intrappoliamo?</a:t>
            </a:r>
          </a:p>
          <a:p>
            <a:pPr/>
            <a:r>
              <a:t>- Tempo di riempimento?</a:t>
            </a:r>
          </a:p>
          <a:p>
            <a:pPr/>
            <a:r>
              <a:t>- Come intrappolare un solo atomo?</a:t>
            </a:r>
          </a:p>
        </p:txBody>
      </p:sp>
      <p:sp>
        <p:nvSpPr>
          <p:cNvPr id="491" name="Cone 1"/>
          <p:cNvSpPr/>
          <p:nvPr/>
        </p:nvSpPr>
        <p:spPr>
          <a:xfrm flipH="1" rot="12600000">
            <a:off x="1935059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2" name="Cone 2"/>
          <p:cNvSpPr/>
          <p:nvPr/>
        </p:nvSpPr>
        <p:spPr>
          <a:xfrm rot="1800000">
            <a:off x="1261743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3" name="Atom"/>
          <p:cNvSpPr/>
          <p:nvPr/>
        </p:nvSpPr>
        <p:spPr>
          <a:xfrm>
            <a:off x="1960294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4" name="Cone 1"/>
          <p:cNvSpPr/>
          <p:nvPr/>
        </p:nvSpPr>
        <p:spPr>
          <a:xfrm flipH="1" rot="12600000">
            <a:off x="22180176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5" name="Cone 2"/>
          <p:cNvSpPr/>
          <p:nvPr/>
        </p:nvSpPr>
        <p:spPr>
          <a:xfrm rot="1800000">
            <a:off x="21506859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6" name="Atom"/>
          <p:cNvSpPr/>
          <p:nvPr/>
        </p:nvSpPr>
        <p:spPr>
          <a:xfrm>
            <a:off x="22205412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7" name="Domande:"/>
          <p:cNvSpPr txBox="1"/>
          <p:nvPr/>
        </p:nvSpPr>
        <p:spPr>
          <a:xfrm>
            <a:off x="2210258" y="6910298"/>
            <a:ext cx="3901034" cy="1018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100">
                <a:solidFill>
                  <a:srgbClr val="000000"/>
                </a:solidFill>
              </a:defRPr>
            </a:lvl1pPr>
          </a:lstStyle>
          <a:p>
            <a:pPr/>
            <a:r>
              <a:t>Domande:</a:t>
            </a:r>
          </a:p>
        </p:txBody>
      </p:sp>
      <p:sp>
        <p:nvSpPr>
          <p:cNvPr id="498" name="Arrow"/>
          <p:cNvSpPr/>
          <p:nvPr/>
        </p:nvSpPr>
        <p:spPr>
          <a:xfrm>
            <a:off x="7332047" y="6784762"/>
            <a:ext cx="188634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9" name="Caratterizzazione della…"/>
          <p:cNvSpPr txBox="1"/>
          <p:nvPr>
            <p:ph type="title"/>
          </p:nvPr>
        </p:nvSpPr>
        <p:spPr>
          <a:xfrm>
            <a:off x="1206500" y="460240"/>
            <a:ext cx="21971000" cy="2080571"/>
          </a:xfrm>
          <a:prstGeom prst="rect">
            <a:avLst/>
          </a:prstGeom>
        </p:spPr>
        <p:txBody>
          <a:bodyPr anchor="ctr"/>
          <a:lstStyle/>
          <a:p>
            <a:pPr algn="ctr" defTabSz="2145738">
              <a:defRPr spc="-142" sz="7128"/>
            </a:pPr>
            <a:r>
              <a:t>Caratterizzazione della </a:t>
            </a:r>
          </a:p>
          <a:p>
            <a:pPr algn="ctr" defTabSz="2145738">
              <a:defRPr spc="-142" sz="7128"/>
            </a:pPr>
            <a:r>
              <a:t>Trappola Dipolare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Screenshot 2023-03-11 at 16.05.02.png" descr="Screenshot 2023-03-11 at 16.05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6104" y="2368848"/>
            <a:ext cx="8534401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Arrow"/>
          <p:cNvSpPr/>
          <p:nvPr/>
        </p:nvSpPr>
        <p:spPr>
          <a:xfrm>
            <a:off x="3695545" y="7911926"/>
            <a:ext cx="148669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3" name="Arrow"/>
          <p:cNvSpPr/>
          <p:nvPr/>
        </p:nvSpPr>
        <p:spPr>
          <a:xfrm flipH="1">
            <a:off x="7886328" y="7911926"/>
            <a:ext cx="154681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4" name="Arrow"/>
          <p:cNvSpPr/>
          <p:nvPr/>
        </p:nvSpPr>
        <p:spPr>
          <a:xfrm flipH="1" rot="16200000">
            <a:off x="5726836" y="5692628"/>
            <a:ext cx="161495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5" name="Arrow"/>
          <p:cNvSpPr/>
          <p:nvPr/>
        </p:nvSpPr>
        <p:spPr>
          <a:xfrm flipH="1" rot="5400000">
            <a:off x="5726836" y="10053873"/>
            <a:ext cx="161495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6" name="Arrow"/>
          <p:cNvSpPr/>
          <p:nvPr/>
        </p:nvSpPr>
        <p:spPr>
          <a:xfrm flipH="1" rot="18900000">
            <a:off x="7350340" y="6599639"/>
            <a:ext cx="992662" cy="1270001"/>
          </a:xfrm>
          <a:prstGeom prst="rightArrow">
            <a:avLst>
              <a:gd name="adj1" fmla="val 37929"/>
              <a:gd name="adj2" fmla="val 38867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7" name="Arrow"/>
          <p:cNvSpPr/>
          <p:nvPr/>
        </p:nvSpPr>
        <p:spPr>
          <a:xfrm flipH="1" rot="8100000">
            <a:off x="4900237" y="9041167"/>
            <a:ext cx="1005010" cy="1270001"/>
          </a:xfrm>
          <a:prstGeom prst="rightArrow">
            <a:avLst>
              <a:gd name="adj1" fmla="val 40279"/>
              <a:gd name="adj2" fmla="val 42387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8" name="Oval"/>
          <p:cNvSpPr/>
          <p:nvPr/>
        </p:nvSpPr>
        <p:spPr>
          <a:xfrm>
            <a:off x="5723438" y="8490215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9" name="Oval"/>
          <p:cNvSpPr/>
          <p:nvPr/>
        </p:nvSpPr>
        <p:spPr>
          <a:xfrm>
            <a:off x="6248371" y="8306912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0" name="Oval"/>
          <p:cNvSpPr/>
          <p:nvPr/>
        </p:nvSpPr>
        <p:spPr>
          <a:xfrm>
            <a:off x="6248371" y="9047364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1" name="Oval"/>
          <p:cNvSpPr/>
          <p:nvPr/>
        </p:nvSpPr>
        <p:spPr>
          <a:xfrm>
            <a:off x="6578156" y="861721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2" name="Oval"/>
          <p:cNvSpPr/>
          <p:nvPr/>
        </p:nvSpPr>
        <p:spPr>
          <a:xfrm>
            <a:off x="5994371" y="8016081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3" name="Oval"/>
          <p:cNvSpPr/>
          <p:nvPr/>
        </p:nvSpPr>
        <p:spPr>
          <a:xfrm>
            <a:off x="6925600" y="793141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4" name="Oval"/>
          <p:cNvSpPr/>
          <p:nvPr/>
        </p:nvSpPr>
        <p:spPr>
          <a:xfrm>
            <a:off x="6459985" y="7753614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5" name="Oval"/>
          <p:cNvSpPr/>
          <p:nvPr/>
        </p:nvSpPr>
        <p:spPr>
          <a:xfrm>
            <a:off x="7061171" y="861721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6" name="Oval"/>
          <p:cNvSpPr/>
          <p:nvPr/>
        </p:nvSpPr>
        <p:spPr>
          <a:xfrm>
            <a:off x="6857971" y="8966518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7" name="Oval"/>
          <p:cNvSpPr/>
          <p:nvPr/>
        </p:nvSpPr>
        <p:spPr>
          <a:xfrm>
            <a:off x="6719054" y="819885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8" name="Oval"/>
          <p:cNvSpPr/>
          <p:nvPr/>
        </p:nvSpPr>
        <p:spPr>
          <a:xfrm>
            <a:off x="7193040" y="8216410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9" name="Oval"/>
          <p:cNvSpPr/>
          <p:nvPr/>
        </p:nvSpPr>
        <p:spPr>
          <a:xfrm>
            <a:off x="6069516" y="8778172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0" name="Raffreddamento"/>
          <p:cNvSpPr txBox="1"/>
          <p:nvPr/>
        </p:nvSpPr>
        <p:spPr>
          <a:xfrm>
            <a:off x="12895217" y="9029165"/>
            <a:ext cx="8354188" cy="144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000000"/>
                </a:solidFill>
              </a:defRPr>
            </a:lvl1pPr>
          </a:lstStyle>
          <a:p>
            <a:pPr/>
            <a:r>
              <a:t>Raffreddamento</a:t>
            </a:r>
          </a:p>
        </p:txBody>
      </p:sp>
      <p:sp>
        <p:nvSpPr>
          <p:cNvPr id="521" name="Magneto Optical Trap"/>
          <p:cNvSpPr txBox="1"/>
          <p:nvPr/>
        </p:nvSpPr>
        <p:spPr>
          <a:xfrm>
            <a:off x="13950968" y="10617623"/>
            <a:ext cx="624268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Magneto Optical Trap</a:t>
            </a:r>
          </a:p>
        </p:txBody>
      </p:sp>
      <p:sp>
        <p:nvSpPr>
          <p:cNvPr id="522" name="Come facciamo le misure?"/>
          <p:cNvSpPr txBox="1"/>
          <p:nvPr>
            <p:ph type="title"/>
          </p:nvPr>
        </p:nvSpPr>
        <p:spPr>
          <a:xfrm>
            <a:off x="1206500" y="407574"/>
            <a:ext cx="21971000" cy="208057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facciamo le misure?</a:t>
            </a:r>
          </a:p>
        </p:txBody>
      </p:sp>
      <p:sp>
        <p:nvSpPr>
          <p:cNvPr id="523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24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25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26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one 1"/>
          <p:cNvSpPr/>
          <p:nvPr/>
        </p:nvSpPr>
        <p:spPr>
          <a:xfrm flipH="1" rot="8100000">
            <a:off x="4140572" y="5423959"/>
            <a:ext cx="2545580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9" name="Cone 2"/>
          <p:cNvSpPr/>
          <p:nvPr/>
        </p:nvSpPr>
        <p:spPr>
          <a:xfrm flipH="1" rot="18900000">
            <a:off x="6587916" y="7882704"/>
            <a:ext cx="2619982" cy="389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30" name="Screenshot 2023-03-11 at 16.05.02.png" descr="Screenshot 2023-03-11 at 16.05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6104" y="2368848"/>
            <a:ext cx="8534401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Arrow"/>
          <p:cNvSpPr/>
          <p:nvPr/>
        </p:nvSpPr>
        <p:spPr>
          <a:xfrm>
            <a:off x="3695545" y="7911926"/>
            <a:ext cx="148669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2" name="Arrow"/>
          <p:cNvSpPr/>
          <p:nvPr/>
        </p:nvSpPr>
        <p:spPr>
          <a:xfrm flipH="1">
            <a:off x="7886328" y="7911926"/>
            <a:ext cx="154681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3" name="Arrow"/>
          <p:cNvSpPr/>
          <p:nvPr/>
        </p:nvSpPr>
        <p:spPr>
          <a:xfrm flipH="1" rot="16200000">
            <a:off x="5726836" y="5692628"/>
            <a:ext cx="161495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4" name="Arrow"/>
          <p:cNvSpPr/>
          <p:nvPr/>
        </p:nvSpPr>
        <p:spPr>
          <a:xfrm flipH="1" rot="5400000">
            <a:off x="5726836" y="10053873"/>
            <a:ext cx="161495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5" name="Arrow"/>
          <p:cNvSpPr/>
          <p:nvPr/>
        </p:nvSpPr>
        <p:spPr>
          <a:xfrm flipH="1" rot="18900000">
            <a:off x="7350340" y="6599639"/>
            <a:ext cx="992662" cy="1270001"/>
          </a:xfrm>
          <a:prstGeom prst="rightArrow">
            <a:avLst>
              <a:gd name="adj1" fmla="val 37929"/>
              <a:gd name="adj2" fmla="val 38867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6" name="Arrow"/>
          <p:cNvSpPr/>
          <p:nvPr/>
        </p:nvSpPr>
        <p:spPr>
          <a:xfrm flipH="1" rot="8100000">
            <a:off x="4900237" y="9041167"/>
            <a:ext cx="1005010" cy="1270001"/>
          </a:xfrm>
          <a:prstGeom prst="rightArrow">
            <a:avLst>
              <a:gd name="adj1" fmla="val 40279"/>
              <a:gd name="adj2" fmla="val 42387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7" name="Oval"/>
          <p:cNvSpPr/>
          <p:nvPr/>
        </p:nvSpPr>
        <p:spPr>
          <a:xfrm>
            <a:off x="5723438" y="8490215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8" name="Oval"/>
          <p:cNvSpPr/>
          <p:nvPr/>
        </p:nvSpPr>
        <p:spPr>
          <a:xfrm>
            <a:off x="6248371" y="8306912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9" name="Oval"/>
          <p:cNvSpPr/>
          <p:nvPr/>
        </p:nvSpPr>
        <p:spPr>
          <a:xfrm>
            <a:off x="6248371" y="9047364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0" name="Oval"/>
          <p:cNvSpPr/>
          <p:nvPr/>
        </p:nvSpPr>
        <p:spPr>
          <a:xfrm>
            <a:off x="6578156" y="861721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1" name="Oval"/>
          <p:cNvSpPr/>
          <p:nvPr/>
        </p:nvSpPr>
        <p:spPr>
          <a:xfrm>
            <a:off x="5994371" y="8016081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2" name="Oval"/>
          <p:cNvSpPr/>
          <p:nvPr/>
        </p:nvSpPr>
        <p:spPr>
          <a:xfrm>
            <a:off x="6925600" y="793141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3" name="Oval"/>
          <p:cNvSpPr/>
          <p:nvPr/>
        </p:nvSpPr>
        <p:spPr>
          <a:xfrm>
            <a:off x="6459985" y="7753614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4" name="Oval"/>
          <p:cNvSpPr/>
          <p:nvPr/>
        </p:nvSpPr>
        <p:spPr>
          <a:xfrm>
            <a:off x="7061171" y="861721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5" name="Oval"/>
          <p:cNvSpPr/>
          <p:nvPr/>
        </p:nvSpPr>
        <p:spPr>
          <a:xfrm>
            <a:off x="6857971" y="8966518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6" name="Oval"/>
          <p:cNvSpPr/>
          <p:nvPr/>
        </p:nvSpPr>
        <p:spPr>
          <a:xfrm>
            <a:off x="6719054" y="819885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7" name="Oval"/>
          <p:cNvSpPr/>
          <p:nvPr/>
        </p:nvSpPr>
        <p:spPr>
          <a:xfrm>
            <a:off x="7193040" y="8216410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8" name="Oval"/>
          <p:cNvSpPr/>
          <p:nvPr/>
        </p:nvSpPr>
        <p:spPr>
          <a:xfrm>
            <a:off x="6069516" y="8778172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9" name="Rectangle"/>
          <p:cNvSpPr/>
          <p:nvPr/>
        </p:nvSpPr>
        <p:spPr>
          <a:xfrm>
            <a:off x="16797962" y="2692677"/>
            <a:ext cx="1323968" cy="3347411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0" name="Line"/>
          <p:cNvSpPr/>
          <p:nvPr/>
        </p:nvSpPr>
        <p:spPr>
          <a:xfrm flipV="1">
            <a:off x="17394075" y="6181183"/>
            <a:ext cx="21876" cy="6600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51" name="Equation"/>
          <p:cNvSpPr txBox="1"/>
          <p:nvPr/>
        </p:nvSpPr>
        <p:spPr>
          <a:xfrm>
            <a:off x="16734026" y="7071174"/>
            <a:ext cx="1130795" cy="4375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5000"/>
          </a:p>
        </p:txBody>
      </p:sp>
      <p:sp>
        <p:nvSpPr>
          <p:cNvPr id="552" name="Intrappolamento nella…"/>
          <p:cNvSpPr txBox="1"/>
          <p:nvPr/>
        </p:nvSpPr>
        <p:spPr>
          <a:xfrm>
            <a:off x="11648906" y="8710787"/>
            <a:ext cx="11526013" cy="2812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9000">
                <a:solidFill>
                  <a:srgbClr val="000000"/>
                </a:solidFill>
              </a:defRPr>
            </a:pPr>
            <a:r>
              <a:t>Intrappolamento nella </a:t>
            </a:r>
          </a:p>
          <a:p>
            <a:pPr>
              <a:defRPr sz="9000">
                <a:solidFill>
                  <a:srgbClr val="000000"/>
                </a:solidFill>
              </a:defRPr>
            </a:pPr>
            <a:r>
              <a:t>FORT</a:t>
            </a:r>
          </a:p>
        </p:txBody>
      </p:sp>
      <p:sp>
        <p:nvSpPr>
          <p:cNvPr id="553" name="Come facciamo le misure?"/>
          <p:cNvSpPr txBox="1"/>
          <p:nvPr>
            <p:ph type="title"/>
          </p:nvPr>
        </p:nvSpPr>
        <p:spPr>
          <a:xfrm>
            <a:off x="1206500" y="407574"/>
            <a:ext cx="21971000" cy="208057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facciamo le misure?</a:t>
            </a:r>
          </a:p>
        </p:txBody>
      </p:sp>
      <p:sp>
        <p:nvSpPr>
          <p:cNvPr id="554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55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56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57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one 1"/>
          <p:cNvSpPr/>
          <p:nvPr/>
        </p:nvSpPr>
        <p:spPr>
          <a:xfrm flipH="1" rot="8100000">
            <a:off x="4140572" y="5423959"/>
            <a:ext cx="2545580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0" name="Cone 2"/>
          <p:cNvSpPr/>
          <p:nvPr/>
        </p:nvSpPr>
        <p:spPr>
          <a:xfrm flipH="1" rot="18900000">
            <a:off x="6587916" y="7882704"/>
            <a:ext cx="2619982" cy="389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61" name="Screenshot 2023-03-11 at 16.05.02.png" descr="Screenshot 2023-03-11 at 16.05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6104" y="2368848"/>
            <a:ext cx="8534401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Oval"/>
          <p:cNvSpPr/>
          <p:nvPr/>
        </p:nvSpPr>
        <p:spPr>
          <a:xfrm>
            <a:off x="6143041" y="8306912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3" name="Oval"/>
          <p:cNvSpPr/>
          <p:nvPr/>
        </p:nvSpPr>
        <p:spPr>
          <a:xfrm>
            <a:off x="6402605" y="8494328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4" name="Oval"/>
          <p:cNvSpPr/>
          <p:nvPr/>
        </p:nvSpPr>
        <p:spPr>
          <a:xfrm>
            <a:off x="6415693" y="8174077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5" name="Oval"/>
          <p:cNvSpPr/>
          <p:nvPr/>
        </p:nvSpPr>
        <p:spPr>
          <a:xfrm>
            <a:off x="6714939" y="8247405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6" name="Oval"/>
          <p:cNvSpPr/>
          <p:nvPr/>
        </p:nvSpPr>
        <p:spPr>
          <a:xfrm>
            <a:off x="6797845" y="8546993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7" name="Oval"/>
          <p:cNvSpPr/>
          <p:nvPr/>
        </p:nvSpPr>
        <p:spPr>
          <a:xfrm>
            <a:off x="6577803" y="8757508"/>
            <a:ext cx="284019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8" name="Oval"/>
          <p:cNvSpPr/>
          <p:nvPr/>
        </p:nvSpPr>
        <p:spPr>
          <a:xfrm>
            <a:off x="7561697" y="7689757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9" name="Oval"/>
          <p:cNvSpPr/>
          <p:nvPr/>
        </p:nvSpPr>
        <p:spPr>
          <a:xfrm>
            <a:off x="5472643" y="8757508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Oval"/>
          <p:cNvSpPr/>
          <p:nvPr/>
        </p:nvSpPr>
        <p:spPr>
          <a:xfrm>
            <a:off x="6894604" y="7198215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1" name="Oval"/>
          <p:cNvSpPr/>
          <p:nvPr/>
        </p:nvSpPr>
        <p:spPr>
          <a:xfrm>
            <a:off x="6403062" y="9357490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2" name="Oval"/>
          <p:cNvSpPr/>
          <p:nvPr/>
        </p:nvSpPr>
        <p:spPr>
          <a:xfrm>
            <a:off x="5595528" y="9434996"/>
            <a:ext cx="284019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3" name="Line"/>
          <p:cNvSpPr/>
          <p:nvPr/>
        </p:nvSpPr>
        <p:spPr>
          <a:xfrm flipV="1">
            <a:off x="7729993" y="7523329"/>
            <a:ext cx="529122" cy="2987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4" name="Line"/>
          <p:cNvSpPr/>
          <p:nvPr/>
        </p:nvSpPr>
        <p:spPr>
          <a:xfrm flipV="1">
            <a:off x="7031904" y="6926114"/>
            <a:ext cx="8642" cy="408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5" name="Line"/>
          <p:cNvSpPr/>
          <p:nvPr/>
        </p:nvSpPr>
        <p:spPr>
          <a:xfrm>
            <a:off x="6540362" y="9564122"/>
            <a:ext cx="14333" cy="4240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6" name="Line"/>
          <p:cNvSpPr/>
          <p:nvPr/>
        </p:nvSpPr>
        <p:spPr>
          <a:xfrm flipH="1">
            <a:off x="5333108" y="9603347"/>
            <a:ext cx="368726" cy="304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7" name="Line"/>
          <p:cNvSpPr/>
          <p:nvPr/>
        </p:nvSpPr>
        <p:spPr>
          <a:xfrm flipH="1">
            <a:off x="5007928" y="8936254"/>
            <a:ext cx="553465" cy="902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8" name="Rectangle"/>
          <p:cNvSpPr/>
          <p:nvPr/>
        </p:nvSpPr>
        <p:spPr>
          <a:xfrm>
            <a:off x="18120431" y="2652162"/>
            <a:ext cx="1110712" cy="3392199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9" name="Attesa"/>
          <p:cNvSpPr txBox="1"/>
          <p:nvPr/>
        </p:nvSpPr>
        <p:spPr>
          <a:xfrm>
            <a:off x="14472109" y="8925983"/>
            <a:ext cx="3374137" cy="144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000000"/>
                </a:solidFill>
              </a:defRPr>
            </a:lvl1pPr>
          </a:lstStyle>
          <a:p>
            <a:pPr/>
            <a:r>
              <a:t>Attesa</a:t>
            </a:r>
          </a:p>
        </p:txBody>
      </p:sp>
      <p:sp>
        <p:nvSpPr>
          <p:cNvPr id="580" name="Gli atomi non intrappolati si allontanano…"/>
          <p:cNvSpPr txBox="1"/>
          <p:nvPr/>
        </p:nvSpPr>
        <p:spPr>
          <a:xfrm>
            <a:off x="12675885" y="10303055"/>
            <a:ext cx="6966586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Gli atomi non intrappolati si allontanano </a:t>
            </a:r>
          </a:p>
          <a:p>
            <a:pPr>
              <a:defRPr sz="3000"/>
            </a:pPr>
            <a:r>
              <a:t>dalla regione di trappola</a:t>
            </a:r>
          </a:p>
        </p:txBody>
      </p:sp>
      <p:sp>
        <p:nvSpPr>
          <p:cNvPr id="581" name="Line"/>
          <p:cNvSpPr/>
          <p:nvPr/>
        </p:nvSpPr>
        <p:spPr>
          <a:xfrm flipV="1">
            <a:off x="18657956" y="6387686"/>
            <a:ext cx="21876" cy="6600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2" name="Equation"/>
          <p:cNvSpPr txBox="1"/>
          <p:nvPr/>
        </p:nvSpPr>
        <p:spPr>
          <a:xfrm>
            <a:off x="17386473" y="7391463"/>
            <a:ext cx="2224265" cy="4381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5000"/>
          </a:p>
        </p:txBody>
      </p:sp>
      <p:sp>
        <p:nvSpPr>
          <p:cNvPr id="583" name="Come facciamo le misure?"/>
          <p:cNvSpPr txBox="1"/>
          <p:nvPr>
            <p:ph type="title"/>
          </p:nvPr>
        </p:nvSpPr>
        <p:spPr>
          <a:xfrm>
            <a:off x="1206500" y="407574"/>
            <a:ext cx="21971000" cy="208057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facciamo le misure?</a:t>
            </a:r>
          </a:p>
        </p:txBody>
      </p:sp>
      <p:sp>
        <p:nvSpPr>
          <p:cNvPr id="584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5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6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7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s’è l’Atomtronica?"/>
          <p:cNvSpPr txBox="1"/>
          <p:nvPr>
            <p:ph type="ctrTitle"/>
          </p:nvPr>
        </p:nvSpPr>
        <p:spPr>
          <a:xfrm>
            <a:off x="1206498" y="807589"/>
            <a:ext cx="21971004" cy="2177804"/>
          </a:xfrm>
          <a:prstGeom prst="rect">
            <a:avLst/>
          </a:prstGeom>
        </p:spPr>
        <p:txBody>
          <a:bodyPr anchor="t"/>
          <a:lstStyle>
            <a:lvl1pPr algn="ctr"/>
          </a:lstStyle>
          <a:p>
            <a:pPr/>
            <a:r>
              <a:t>Cos’è l’Atomtronica?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one 1"/>
          <p:cNvSpPr/>
          <p:nvPr/>
        </p:nvSpPr>
        <p:spPr>
          <a:xfrm flipH="1" rot="8100000">
            <a:off x="4140572" y="5423959"/>
            <a:ext cx="2545580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0" name="Cone 2"/>
          <p:cNvSpPr/>
          <p:nvPr/>
        </p:nvSpPr>
        <p:spPr>
          <a:xfrm flipH="1" rot="18900000">
            <a:off x="6587916" y="7882704"/>
            <a:ext cx="2619982" cy="389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91" name="Screenshot 2023-03-11 at 16.05.02.png" descr="Screenshot 2023-03-11 at 16.05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6104" y="2368848"/>
            <a:ext cx="8534401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Oval"/>
          <p:cNvSpPr/>
          <p:nvPr/>
        </p:nvSpPr>
        <p:spPr>
          <a:xfrm>
            <a:off x="6143041" y="8306912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3" name="Oval"/>
          <p:cNvSpPr/>
          <p:nvPr/>
        </p:nvSpPr>
        <p:spPr>
          <a:xfrm>
            <a:off x="6402605" y="8494328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4" name="Oval"/>
          <p:cNvSpPr/>
          <p:nvPr/>
        </p:nvSpPr>
        <p:spPr>
          <a:xfrm>
            <a:off x="6415693" y="8174077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5" name="Oval"/>
          <p:cNvSpPr/>
          <p:nvPr/>
        </p:nvSpPr>
        <p:spPr>
          <a:xfrm>
            <a:off x="6714939" y="8247405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6" name="Oval"/>
          <p:cNvSpPr/>
          <p:nvPr/>
        </p:nvSpPr>
        <p:spPr>
          <a:xfrm>
            <a:off x="6797845" y="8546993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7" name="Oval"/>
          <p:cNvSpPr/>
          <p:nvPr/>
        </p:nvSpPr>
        <p:spPr>
          <a:xfrm>
            <a:off x="6577803" y="8757508"/>
            <a:ext cx="284019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8" name="Rectangle"/>
          <p:cNvSpPr/>
          <p:nvPr/>
        </p:nvSpPr>
        <p:spPr>
          <a:xfrm>
            <a:off x="18120431" y="2652162"/>
            <a:ext cx="1110712" cy="3392199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9" name="Line"/>
          <p:cNvSpPr/>
          <p:nvPr/>
        </p:nvSpPr>
        <p:spPr>
          <a:xfrm flipV="1">
            <a:off x="18657956" y="6387686"/>
            <a:ext cx="21876" cy="6600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0" name="Equation"/>
          <p:cNvSpPr txBox="1"/>
          <p:nvPr/>
        </p:nvSpPr>
        <p:spPr>
          <a:xfrm>
            <a:off x="17386473" y="7391463"/>
            <a:ext cx="2224265" cy="4381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5000"/>
          </a:p>
        </p:txBody>
      </p:sp>
      <p:sp>
        <p:nvSpPr>
          <p:cNvPr id="601" name="Come facciamo le misure?"/>
          <p:cNvSpPr txBox="1"/>
          <p:nvPr>
            <p:ph type="title"/>
          </p:nvPr>
        </p:nvSpPr>
        <p:spPr>
          <a:xfrm>
            <a:off x="1206500" y="407574"/>
            <a:ext cx="21971000" cy="208057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facciamo le misure?</a:t>
            </a:r>
          </a:p>
        </p:txBody>
      </p:sp>
      <p:sp>
        <p:nvSpPr>
          <p:cNvPr id="602" name="Attesa"/>
          <p:cNvSpPr txBox="1"/>
          <p:nvPr/>
        </p:nvSpPr>
        <p:spPr>
          <a:xfrm>
            <a:off x="14472109" y="8925983"/>
            <a:ext cx="3374137" cy="144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000000"/>
                </a:solidFill>
              </a:defRPr>
            </a:lvl1pPr>
          </a:lstStyle>
          <a:p>
            <a:pPr/>
            <a:r>
              <a:t>Attesa</a:t>
            </a:r>
          </a:p>
        </p:txBody>
      </p:sp>
      <p:sp>
        <p:nvSpPr>
          <p:cNvPr id="603" name="Gli atomi non intrappolati si allontanano…"/>
          <p:cNvSpPr txBox="1"/>
          <p:nvPr/>
        </p:nvSpPr>
        <p:spPr>
          <a:xfrm>
            <a:off x="12675885" y="10303055"/>
            <a:ext cx="6966586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Gli atomi non intrappolati si allontanano </a:t>
            </a:r>
          </a:p>
          <a:p>
            <a:pPr>
              <a:defRPr sz="3000"/>
            </a:pPr>
            <a:r>
              <a:t>dalla regione di trappola</a:t>
            </a:r>
          </a:p>
        </p:txBody>
      </p:sp>
      <p:sp>
        <p:nvSpPr>
          <p:cNvPr id="604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5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6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7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one 1"/>
          <p:cNvSpPr/>
          <p:nvPr/>
        </p:nvSpPr>
        <p:spPr>
          <a:xfrm flipH="1" rot="8100000">
            <a:off x="4140572" y="5423959"/>
            <a:ext cx="2545580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0" name="Cone 2"/>
          <p:cNvSpPr/>
          <p:nvPr/>
        </p:nvSpPr>
        <p:spPr>
          <a:xfrm flipH="1" rot="18900000">
            <a:off x="6587916" y="7882704"/>
            <a:ext cx="2619982" cy="389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11" name="Screenshot 2023-03-11 at 16.05.02.png" descr="Screenshot 2023-03-11 at 16.05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6104" y="2368848"/>
            <a:ext cx="8534401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Oval"/>
          <p:cNvSpPr/>
          <p:nvPr/>
        </p:nvSpPr>
        <p:spPr>
          <a:xfrm>
            <a:off x="6143041" y="8306912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3" name="Oval"/>
          <p:cNvSpPr/>
          <p:nvPr/>
        </p:nvSpPr>
        <p:spPr>
          <a:xfrm>
            <a:off x="6402605" y="8494328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4" name="Oval"/>
          <p:cNvSpPr/>
          <p:nvPr/>
        </p:nvSpPr>
        <p:spPr>
          <a:xfrm>
            <a:off x="6415693" y="8174077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5" name="Oval"/>
          <p:cNvSpPr/>
          <p:nvPr/>
        </p:nvSpPr>
        <p:spPr>
          <a:xfrm>
            <a:off x="6714939" y="8247405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6" name="Oval"/>
          <p:cNvSpPr/>
          <p:nvPr/>
        </p:nvSpPr>
        <p:spPr>
          <a:xfrm>
            <a:off x="6797845" y="8546993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7" name="Oval"/>
          <p:cNvSpPr/>
          <p:nvPr/>
        </p:nvSpPr>
        <p:spPr>
          <a:xfrm>
            <a:off x="6577803" y="8757508"/>
            <a:ext cx="284019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8" name="Rectangle"/>
          <p:cNvSpPr/>
          <p:nvPr/>
        </p:nvSpPr>
        <p:spPr>
          <a:xfrm rot="18900000">
            <a:off x="3129983" y="7929921"/>
            <a:ext cx="6980949" cy="1270001"/>
          </a:xfrm>
          <a:prstGeom prst="rect">
            <a:avLst/>
          </a:prstGeom>
          <a:solidFill>
            <a:schemeClr val="accent1">
              <a:lumOff val="-13575"/>
              <a:alpha val="3012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9" name="Rectangle"/>
          <p:cNvSpPr/>
          <p:nvPr/>
        </p:nvSpPr>
        <p:spPr>
          <a:xfrm>
            <a:off x="19227916" y="2631905"/>
            <a:ext cx="297628" cy="3410952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0" name="Line"/>
          <p:cNvSpPr/>
          <p:nvPr/>
        </p:nvSpPr>
        <p:spPr>
          <a:xfrm flipH="1" flipV="1">
            <a:off x="19389696" y="6532967"/>
            <a:ext cx="62998" cy="4917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1" name="Equation"/>
          <p:cNvSpPr txBox="1"/>
          <p:nvPr/>
        </p:nvSpPr>
        <p:spPr>
          <a:xfrm>
            <a:off x="18865381" y="7260173"/>
            <a:ext cx="1464805" cy="5594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5000"/>
          </a:p>
        </p:txBody>
      </p:sp>
      <p:sp>
        <p:nvSpPr>
          <p:cNvPr id="622" name="Impulso blu"/>
          <p:cNvSpPr txBox="1"/>
          <p:nvPr/>
        </p:nvSpPr>
        <p:spPr>
          <a:xfrm>
            <a:off x="18425115" y="8253234"/>
            <a:ext cx="3816808" cy="1953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600">
                <a:solidFill>
                  <a:srgbClr val="000000"/>
                </a:solidFill>
              </a:defRPr>
            </a:pPr>
            <a:r>
              <a:t>Impulso blu</a:t>
            </a:r>
          </a:p>
          <a:p>
            <a:pPr>
              <a:defRPr sz="5600">
                <a:solidFill>
                  <a:srgbClr val="000000"/>
                </a:solidFill>
              </a:defRPr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6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420</m:t>
                  </m:r>
                  <m:r>
                    <m:rPr>
                      <m:sty m:val="b"/>
                    </m:rPr>
                    <a:rPr xmlns:a="http://schemas.openxmlformats.org/drawingml/2006/main" sz="6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m:rPr>
                      <m:sty m:val="b"/>
                    </m:rPr>
                    <a:rPr xmlns:a="http://schemas.openxmlformats.org/drawingml/2006/main" sz="6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  <p:pic>
        <p:nvPicPr>
          <p:cNvPr id="623" name="Screenshot 2023-03-23 at 09.48.10.png" descr="Screenshot 2023-03-23 at 09.48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3535" y="7233494"/>
            <a:ext cx="6755920" cy="6196201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Come facciamo le misure?"/>
          <p:cNvSpPr txBox="1"/>
          <p:nvPr>
            <p:ph type="title"/>
          </p:nvPr>
        </p:nvSpPr>
        <p:spPr>
          <a:xfrm>
            <a:off x="1206500" y="407574"/>
            <a:ext cx="21971000" cy="208057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facciamo le misure?</a:t>
            </a:r>
          </a:p>
        </p:txBody>
      </p:sp>
      <p:sp>
        <p:nvSpPr>
          <p:cNvPr id="625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6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7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8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  <p:sp>
        <p:nvSpPr>
          <p:cNvPr id="629" name="Equation"/>
          <p:cNvSpPr txBox="1"/>
          <p:nvPr/>
        </p:nvSpPr>
        <p:spPr>
          <a:xfrm>
            <a:off x="18552810" y="11272384"/>
            <a:ext cx="808495" cy="67154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630" name="rate di fotoionizzazione"/>
          <p:cNvSpPr txBox="1"/>
          <p:nvPr/>
        </p:nvSpPr>
        <p:spPr>
          <a:xfrm>
            <a:off x="18276264" y="12083952"/>
            <a:ext cx="5081220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rate di fotoionizzazione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one 1"/>
          <p:cNvSpPr/>
          <p:nvPr/>
        </p:nvSpPr>
        <p:spPr>
          <a:xfrm flipH="1" rot="8100000">
            <a:off x="4140572" y="5423959"/>
            <a:ext cx="2545580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3" name="Cone 2"/>
          <p:cNvSpPr/>
          <p:nvPr/>
        </p:nvSpPr>
        <p:spPr>
          <a:xfrm flipH="1" rot="18900000">
            <a:off x="6587916" y="7882704"/>
            <a:ext cx="2619982" cy="389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34" name="Screenshot 2023-03-11 at 16.05.02.png" descr="Screenshot 2023-03-11 at 16.05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6104" y="2368848"/>
            <a:ext cx="8534401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Oval"/>
          <p:cNvSpPr/>
          <p:nvPr/>
        </p:nvSpPr>
        <p:spPr>
          <a:xfrm>
            <a:off x="6143041" y="8306912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6" name="Oval"/>
          <p:cNvSpPr/>
          <p:nvPr/>
        </p:nvSpPr>
        <p:spPr>
          <a:xfrm>
            <a:off x="6714939" y="8247405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7" name="Oval"/>
          <p:cNvSpPr/>
          <p:nvPr/>
        </p:nvSpPr>
        <p:spPr>
          <a:xfrm>
            <a:off x="6577803" y="8757508"/>
            <a:ext cx="284019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8" name="Oval"/>
          <p:cNvSpPr/>
          <p:nvPr/>
        </p:nvSpPr>
        <p:spPr>
          <a:xfrm>
            <a:off x="6415693" y="8174077"/>
            <a:ext cx="284018" cy="292873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9" name="Oval"/>
          <p:cNvSpPr/>
          <p:nvPr/>
        </p:nvSpPr>
        <p:spPr>
          <a:xfrm>
            <a:off x="6797845" y="8546993"/>
            <a:ext cx="284018" cy="292874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0" name="Oval"/>
          <p:cNvSpPr/>
          <p:nvPr/>
        </p:nvSpPr>
        <p:spPr>
          <a:xfrm>
            <a:off x="6415693" y="8494328"/>
            <a:ext cx="284018" cy="292874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1" name="+"/>
          <p:cNvSpPr txBox="1"/>
          <p:nvPr/>
        </p:nvSpPr>
        <p:spPr>
          <a:xfrm>
            <a:off x="6441963" y="8467724"/>
            <a:ext cx="236221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42" name="+"/>
          <p:cNvSpPr txBox="1"/>
          <p:nvPr/>
        </p:nvSpPr>
        <p:spPr>
          <a:xfrm>
            <a:off x="6441963" y="8152786"/>
            <a:ext cx="236221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43" name="+"/>
          <p:cNvSpPr txBox="1"/>
          <p:nvPr/>
        </p:nvSpPr>
        <p:spPr>
          <a:xfrm>
            <a:off x="6820176" y="8519124"/>
            <a:ext cx="236221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44" name="Rectangle"/>
          <p:cNvSpPr/>
          <p:nvPr/>
        </p:nvSpPr>
        <p:spPr>
          <a:xfrm>
            <a:off x="19514526" y="2635429"/>
            <a:ext cx="239310" cy="3394019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5" name="Line"/>
          <p:cNvSpPr/>
          <p:nvPr/>
        </p:nvSpPr>
        <p:spPr>
          <a:xfrm flipH="1" flipV="1">
            <a:off x="19660809" y="6557364"/>
            <a:ext cx="2445" cy="4918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46" name="Equation"/>
          <p:cNvSpPr txBox="1"/>
          <p:nvPr/>
        </p:nvSpPr>
        <p:spPr>
          <a:xfrm>
            <a:off x="18865381" y="7260173"/>
            <a:ext cx="1464805" cy="5594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5000"/>
          </a:p>
        </p:txBody>
      </p:sp>
      <p:sp>
        <p:nvSpPr>
          <p:cNvPr id="647" name="Attesa"/>
          <p:cNvSpPr txBox="1"/>
          <p:nvPr/>
        </p:nvSpPr>
        <p:spPr>
          <a:xfrm>
            <a:off x="16191587" y="8867490"/>
            <a:ext cx="3374137" cy="144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000000"/>
                </a:solidFill>
              </a:defRPr>
            </a:lvl1pPr>
          </a:lstStyle>
          <a:p>
            <a:pPr/>
            <a:r>
              <a:t>Attesa</a:t>
            </a:r>
          </a:p>
        </p:txBody>
      </p:sp>
      <p:sp>
        <p:nvSpPr>
          <p:cNvPr id="648" name="Come facciamo le misure?"/>
          <p:cNvSpPr txBox="1"/>
          <p:nvPr>
            <p:ph type="title"/>
          </p:nvPr>
        </p:nvSpPr>
        <p:spPr>
          <a:xfrm>
            <a:off x="1206500" y="407574"/>
            <a:ext cx="21971000" cy="208057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facciamo le misure?</a:t>
            </a:r>
          </a:p>
        </p:txBody>
      </p:sp>
      <p:sp>
        <p:nvSpPr>
          <p:cNvPr id="649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0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1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2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one 1"/>
          <p:cNvSpPr/>
          <p:nvPr/>
        </p:nvSpPr>
        <p:spPr>
          <a:xfrm flipH="1" rot="8100000">
            <a:off x="4140572" y="5423959"/>
            <a:ext cx="2545580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5" name="Cone 2"/>
          <p:cNvSpPr/>
          <p:nvPr/>
        </p:nvSpPr>
        <p:spPr>
          <a:xfrm flipH="1" rot="18900000">
            <a:off x="6587916" y="7882704"/>
            <a:ext cx="2619982" cy="389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56" name="Screenshot 2023-03-11 at 16.05.02.png" descr="Screenshot 2023-03-11 at 16.05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6104" y="2368848"/>
            <a:ext cx="8534401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Oval"/>
          <p:cNvSpPr/>
          <p:nvPr/>
        </p:nvSpPr>
        <p:spPr>
          <a:xfrm>
            <a:off x="6143041" y="8306912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8" name="Oval"/>
          <p:cNvSpPr/>
          <p:nvPr/>
        </p:nvSpPr>
        <p:spPr>
          <a:xfrm>
            <a:off x="6714939" y="8247405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9" name="Oval"/>
          <p:cNvSpPr/>
          <p:nvPr/>
        </p:nvSpPr>
        <p:spPr>
          <a:xfrm>
            <a:off x="6577803" y="8757508"/>
            <a:ext cx="284019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0" name="Line"/>
          <p:cNvSpPr/>
          <p:nvPr/>
        </p:nvSpPr>
        <p:spPr>
          <a:xfrm flipV="1">
            <a:off x="4303819" y="7027196"/>
            <a:ext cx="3573648" cy="2170013"/>
          </a:xfrm>
          <a:prstGeom prst="line">
            <a:avLst/>
          </a:prstGeom>
          <a:ln w="508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1" name="Line"/>
          <p:cNvSpPr/>
          <p:nvPr/>
        </p:nvSpPr>
        <p:spPr>
          <a:xfrm flipV="1">
            <a:off x="4641983" y="7308113"/>
            <a:ext cx="3573648" cy="2170013"/>
          </a:xfrm>
          <a:prstGeom prst="line">
            <a:avLst/>
          </a:prstGeom>
          <a:ln w="508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2" name="Line"/>
          <p:cNvSpPr/>
          <p:nvPr/>
        </p:nvSpPr>
        <p:spPr>
          <a:xfrm flipV="1">
            <a:off x="4948221" y="7643972"/>
            <a:ext cx="3573647" cy="2170012"/>
          </a:xfrm>
          <a:prstGeom prst="line">
            <a:avLst/>
          </a:prstGeom>
          <a:ln w="508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3" name="Line"/>
          <p:cNvSpPr/>
          <p:nvPr/>
        </p:nvSpPr>
        <p:spPr>
          <a:xfrm flipV="1">
            <a:off x="5249967" y="7965750"/>
            <a:ext cx="3573648" cy="2170012"/>
          </a:xfrm>
          <a:prstGeom prst="line">
            <a:avLst/>
          </a:prstGeom>
          <a:ln w="508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4" name="Oval"/>
          <p:cNvSpPr/>
          <p:nvPr/>
        </p:nvSpPr>
        <p:spPr>
          <a:xfrm>
            <a:off x="6415693" y="8174077"/>
            <a:ext cx="284018" cy="292873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" name="Oval"/>
          <p:cNvSpPr/>
          <p:nvPr/>
        </p:nvSpPr>
        <p:spPr>
          <a:xfrm>
            <a:off x="6797845" y="8546993"/>
            <a:ext cx="284018" cy="292874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6" name="Oval"/>
          <p:cNvSpPr/>
          <p:nvPr/>
        </p:nvSpPr>
        <p:spPr>
          <a:xfrm>
            <a:off x="6415693" y="8494328"/>
            <a:ext cx="284018" cy="292874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7" name="+"/>
          <p:cNvSpPr txBox="1"/>
          <p:nvPr/>
        </p:nvSpPr>
        <p:spPr>
          <a:xfrm>
            <a:off x="6441963" y="8467724"/>
            <a:ext cx="236221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68" name="+"/>
          <p:cNvSpPr txBox="1"/>
          <p:nvPr/>
        </p:nvSpPr>
        <p:spPr>
          <a:xfrm>
            <a:off x="6441963" y="8152786"/>
            <a:ext cx="236221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69" name="+"/>
          <p:cNvSpPr txBox="1"/>
          <p:nvPr/>
        </p:nvSpPr>
        <p:spPr>
          <a:xfrm>
            <a:off x="6820176" y="8519124"/>
            <a:ext cx="236221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70" name="Campo elettrico per accelerare gli ioni"/>
          <p:cNvSpPr txBox="1"/>
          <p:nvPr/>
        </p:nvSpPr>
        <p:spPr>
          <a:xfrm>
            <a:off x="13433738" y="9512363"/>
            <a:ext cx="7589632" cy="188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900">
                <a:solidFill>
                  <a:srgbClr val="000000"/>
                </a:solidFill>
              </a:defRPr>
            </a:lvl1pPr>
          </a:lstStyle>
          <a:p>
            <a:pPr/>
            <a:r>
              <a:t>Campo elettrico per accelerare gli ioni</a:t>
            </a:r>
          </a:p>
        </p:txBody>
      </p:sp>
      <p:sp>
        <p:nvSpPr>
          <p:cNvPr id="671" name="Rectangle"/>
          <p:cNvSpPr/>
          <p:nvPr/>
        </p:nvSpPr>
        <p:spPr>
          <a:xfrm>
            <a:off x="19754608" y="2631905"/>
            <a:ext cx="349379" cy="3410952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2" name="Line"/>
          <p:cNvSpPr/>
          <p:nvPr/>
        </p:nvSpPr>
        <p:spPr>
          <a:xfrm flipV="1">
            <a:off x="19809317" y="6514475"/>
            <a:ext cx="62836" cy="5136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73" name="Equation"/>
          <p:cNvSpPr txBox="1"/>
          <p:nvPr/>
        </p:nvSpPr>
        <p:spPr>
          <a:xfrm>
            <a:off x="18865381" y="7260173"/>
            <a:ext cx="1782305" cy="5594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5000"/>
          </a:p>
        </p:txBody>
      </p:sp>
      <p:sp>
        <p:nvSpPr>
          <p:cNvPr id="674" name="Equation"/>
          <p:cNvSpPr txBox="1"/>
          <p:nvPr/>
        </p:nvSpPr>
        <p:spPr>
          <a:xfrm>
            <a:off x="3812917" y="11052720"/>
            <a:ext cx="2141814" cy="2644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3000">
              <a:solidFill>
                <a:srgbClr val="5E5E5E"/>
              </a:solidFill>
            </a:endParaRPr>
          </a:p>
        </p:txBody>
      </p:sp>
      <p:sp>
        <p:nvSpPr>
          <p:cNvPr id="675" name="Come facciamo le misure?"/>
          <p:cNvSpPr txBox="1"/>
          <p:nvPr>
            <p:ph type="title"/>
          </p:nvPr>
        </p:nvSpPr>
        <p:spPr>
          <a:xfrm>
            <a:off x="1206500" y="407574"/>
            <a:ext cx="21971000" cy="208057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facciamo le misure?</a:t>
            </a:r>
          </a:p>
        </p:txBody>
      </p:sp>
      <p:sp>
        <p:nvSpPr>
          <p:cNvPr id="676" name="Campo elettrico"/>
          <p:cNvSpPr txBox="1"/>
          <p:nvPr/>
        </p:nvSpPr>
        <p:spPr>
          <a:xfrm>
            <a:off x="2490787" y="10276278"/>
            <a:ext cx="3900263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Campo elettrico</a:t>
            </a:r>
          </a:p>
        </p:txBody>
      </p:sp>
      <p:sp>
        <p:nvSpPr>
          <p:cNvPr id="677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78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79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0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Screenshot 2023-03-11 at 16.36.34.png" descr="Screenshot 2023-03-11 at 16.36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1460000">
            <a:off x="8577210" y="5888103"/>
            <a:ext cx="7132140" cy="3973719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Cone 1"/>
          <p:cNvSpPr/>
          <p:nvPr/>
        </p:nvSpPr>
        <p:spPr>
          <a:xfrm flipH="1" rot="8100000">
            <a:off x="4140572" y="5423959"/>
            <a:ext cx="2545580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4" name="Cone 2"/>
          <p:cNvSpPr/>
          <p:nvPr/>
        </p:nvSpPr>
        <p:spPr>
          <a:xfrm flipH="1" rot="18900000">
            <a:off x="6587916" y="7882704"/>
            <a:ext cx="2619982" cy="389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85" name="Screenshot 2023-03-11 at 16.05.02.png" descr="Screenshot 2023-03-11 at 16.05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96104" y="2368848"/>
            <a:ext cx="8534401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Oval"/>
          <p:cNvSpPr/>
          <p:nvPr/>
        </p:nvSpPr>
        <p:spPr>
          <a:xfrm>
            <a:off x="6143041" y="8306912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" name="Oval"/>
          <p:cNvSpPr/>
          <p:nvPr/>
        </p:nvSpPr>
        <p:spPr>
          <a:xfrm>
            <a:off x="6714939" y="8247405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" name="Oval"/>
          <p:cNvSpPr/>
          <p:nvPr/>
        </p:nvSpPr>
        <p:spPr>
          <a:xfrm>
            <a:off x="6577803" y="8757508"/>
            <a:ext cx="284019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9" name="Line"/>
          <p:cNvSpPr/>
          <p:nvPr/>
        </p:nvSpPr>
        <p:spPr>
          <a:xfrm flipV="1">
            <a:off x="4303819" y="7027196"/>
            <a:ext cx="3573648" cy="2170013"/>
          </a:xfrm>
          <a:prstGeom prst="line">
            <a:avLst/>
          </a:prstGeom>
          <a:ln w="508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0" name="Line"/>
          <p:cNvSpPr/>
          <p:nvPr/>
        </p:nvSpPr>
        <p:spPr>
          <a:xfrm flipV="1">
            <a:off x="8753393" y="7149703"/>
            <a:ext cx="779935" cy="5322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1" name="Line"/>
          <p:cNvSpPr/>
          <p:nvPr/>
        </p:nvSpPr>
        <p:spPr>
          <a:xfrm flipV="1">
            <a:off x="4641983" y="7308113"/>
            <a:ext cx="3573648" cy="2170013"/>
          </a:xfrm>
          <a:prstGeom prst="line">
            <a:avLst/>
          </a:prstGeom>
          <a:ln w="508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2" name="Line"/>
          <p:cNvSpPr/>
          <p:nvPr/>
        </p:nvSpPr>
        <p:spPr>
          <a:xfrm flipV="1">
            <a:off x="4948221" y="7643972"/>
            <a:ext cx="3573647" cy="2170012"/>
          </a:xfrm>
          <a:prstGeom prst="line">
            <a:avLst/>
          </a:prstGeom>
          <a:ln w="508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3" name="Line"/>
          <p:cNvSpPr/>
          <p:nvPr/>
        </p:nvSpPr>
        <p:spPr>
          <a:xfrm flipV="1">
            <a:off x="5249967" y="7965750"/>
            <a:ext cx="3573648" cy="2170012"/>
          </a:xfrm>
          <a:prstGeom prst="line">
            <a:avLst/>
          </a:prstGeom>
          <a:ln w="508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4" name="Oval"/>
          <p:cNvSpPr/>
          <p:nvPr/>
        </p:nvSpPr>
        <p:spPr>
          <a:xfrm>
            <a:off x="8864772" y="6598300"/>
            <a:ext cx="284018" cy="292873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5" name="Line"/>
          <p:cNvSpPr/>
          <p:nvPr/>
        </p:nvSpPr>
        <p:spPr>
          <a:xfrm flipV="1">
            <a:off x="7520428" y="7281975"/>
            <a:ext cx="989527" cy="55788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6" name="Oval"/>
          <p:cNvSpPr/>
          <p:nvPr/>
        </p:nvSpPr>
        <p:spPr>
          <a:xfrm>
            <a:off x="8608428" y="7535945"/>
            <a:ext cx="284018" cy="292873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7" name="Oval"/>
          <p:cNvSpPr/>
          <p:nvPr/>
        </p:nvSpPr>
        <p:spPr>
          <a:xfrm>
            <a:off x="7370268" y="7689801"/>
            <a:ext cx="284018" cy="292873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8" name="+"/>
          <p:cNvSpPr txBox="1"/>
          <p:nvPr/>
        </p:nvSpPr>
        <p:spPr>
          <a:xfrm>
            <a:off x="7396539" y="7663196"/>
            <a:ext cx="236221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99" name="+"/>
          <p:cNvSpPr txBox="1"/>
          <p:nvPr/>
        </p:nvSpPr>
        <p:spPr>
          <a:xfrm>
            <a:off x="8891043" y="6577009"/>
            <a:ext cx="236221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00" name="+"/>
          <p:cNvSpPr txBox="1"/>
          <p:nvPr/>
        </p:nvSpPr>
        <p:spPr>
          <a:xfrm>
            <a:off x="8630759" y="7508076"/>
            <a:ext cx="236221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01" name="Campo elettrico"/>
          <p:cNvSpPr txBox="1"/>
          <p:nvPr/>
        </p:nvSpPr>
        <p:spPr>
          <a:xfrm>
            <a:off x="2490787" y="10276278"/>
            <a:ext cx="3900263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Campo elettrico</a:t>
            </a:r>
          </a:p>
        </p:txBody>
      </p:sp>
      <p:pic>
        <p:nvPicPr>
          <p:cNvPr id="702" name="Screenshot 2023-03-09 at 18.53.23.png" descr="Screenshot 2023-03-09 at 18.53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5990" y="9180541"/>
            <a:ext cx="5191375" cy="3997059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onnection Line"/>
          <p:cNvSpPr/>
          <p:nvPr/>
        </p:nvSpPr>
        <p:spPr>
          <a:xfrm>
            <a:off x="14993642" y="10076822"/>
            <a:ext cx="2146973" cy="817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994" y="14389"/>
                  <a:pt x="8194" y="215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04" name="Line"/>
          <p:cNvSpPr/>
          <p:nvPr/>
        </p:nvSpPr>
        <p:spPr>
          <a:xfrm flipV="1">
            <a:off x="14622360" y="9942963"/>
            <a:ext cx="789557" cy="212949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5" name="Rectangle"/>
          <p:cNvSpPr/>
          <p:nvPr/>
        </p:nvSpPr>
        <p:spPr>
          <a:xfrm>
            <a:off x="19754608" y="2631905"/>
            <a:ext cx="349379" cy="3410952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6" name="Misura"/>
          <p:cNvSpPr txBox="1"/>
          <p:nvPr/>
        </p:nvSpPr>
        <p:spPr>
          <a:xfrm>
            <a:off x="17131513" y="7732750"/>
            <a:ext cx="3565018" cy="144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000000"/>
                </a:solidFill>
              </a:defRPr>
            </a:lvl1pPr>
          </a:lstStyle>
          <a:p>
            <a:pPr/>
            <a:r>
              <a:t>Misura</a:t>
            </a:r>
          </a:p>
        </p:txBody>
      </p:sp>
      <p:sp>
        <p:nvSpPr>
          <p:cNvPr id="707" name="Equation"/>
          <p:cNvSpPr txBox="1"/>
          <p:nvPr/>
        </p:nvSpPr>
        <p:spPr>
          <a:xfrm>
            <a:off x="3812917" y="11052720"/>
            <a:ext cx="2141814" cy="2644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3000">
              <a:solidFill>
                <a:srgbClr val="5E5E5E"/>
              </a:solidFill>
            </a:endParaRPr>
          </a:p>
        </p:txBody>
      </p:sp>
      <p:sp>
        <p:nvSpPr>
          <p:cNvPr id="708" name="Come facciamo le misure?"/>
          <p:cNvSpPr txBox="1"/>
          <p:nvPr>
            <p:ph type="title"/>
          </p:nvPr>
        </p:nvSpPr>
        <p:spPr>
          <a:xfrm>
            <a:off x="1206500" y="407574"/>
            <a:ext cx="21971000" cy="208057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facciamo le misure?</a:t>
            </a:r>
          </a:p>
        </p:txBody>
      </p:sp>
      <p:sp>
        <p:nvSpPr>
          <p:cNvPr id="709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10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11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12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Screenshot 2023-03-11 at 16.36.34.png" descr="Screenshot 2023-03-11 at 16.36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1460000">
            <a:off x="8577210" y="5888103"/>
            <a:ext cx="7132140" cy="3973719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Cone 1"/>
          <p:cNvSpPr/>
          <p:nvPr/>
        </p:nvSpPr>
        <p:spPr>
          <a:xfrm flipH="1" rot="8100000">
            <a:off x="4140572" y="5423959"/>
            <a:ext cx="2545580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7" name="Cone 2"/>
          <p:cNvSpPr/>
          <p:nvPr/>
        </p:nvSpPr>
        <p:spPr>
          <a:xfrm flipH="1" rot="18900000">
            <a:off x="6587916" y="7882704"/>
            <a:ext cx="2619982" cy="3899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718" name="Screenshot 2023-03-11 at 16.05.02.png" descr="Screenshot 2023-03-11 at 16.05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96104" y="2368848"/>
            <a:ext cx="8534401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Oval"/>
          <p:cNvSpPr/>
          <p:nvPr/>
        </p:nvSpPr>
        <p:spPr>
          <a:xfrm>
            <a:off x="6143041" y="8306912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0" name="Oval"/>
          <p:cNvSpPr/>
          <p:nvPr/>
        </p:nvSpPr>
        <p:spPr>
          <a:xfrm>
            <a:off x="6714939" y="8247405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1" name="Oval"/>
          <p:cNvSpPr/>
          <p:nvPr/>
        </p:nvSpPr>
        <p:spPr>
          <a:xfrm>
            <a:off x="6577803" y="8757508"/>
            <a:ext cx="284019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722" name="Screenshot 2023-03-09 at 18.53.23.png" descr="Screenshot 2023-03-09 at 18.53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5990" y="9180541"/>
            <a:ext cx="5191375" cy="3997059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Connection Line"/>
          <p:cNvSpPr/>
          <p:nvPr/>
        </p:nvSpPr>
        <p:spPr>
          <a:xfrm>
            <a:off x="14993642" y="10076822"/>
            <a:ext cx="2146973" cy="817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994" y="14389"/>
                  <a:pt x="8194" y="215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24" name="Line"/>
          <p:cNvSpPr/>
          <p:nvPr/>
        </p:nvSpPr>
        <p:spPr>
          <a:xfrm flipV="1">
            <a:off x="14622360" y="9942963"/>
            <a:ext cx="789557" cy="212949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5" name="N=3"/>
          <p:cNvSpPr txBox="1"/>
          <p:nvPr/>
        </p:nvSpPr>
        <p:spPr>
          <a:xfrm>
            <a:off x="17525623" y="10329164"/>
            <a:ext cx="179258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N=3</a:t>
            </a:r>
          </a:p>
        </p:txBody>
      </p:sp>
      <p:sp>
        <p:nvSpPr>
          <p:cNvPr id="726" name="Line"/>
          <p:cNvSpPr/>
          <p:nvPr/>
        </p:nvSpPr>
        <p:spPr>
          <a:xfrm flipV="1">
            <a:off x="8983142" y="6150132"/>
            <a:ext cx="628865" cy="642297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7" name="Rectangle"/>
          <p:cNvSpPr/>
          <p:nvPr/>
        </p:nvSpPr>
        <p:spPr>
          <a:xfrm>
            <a:off x="20116471" y="2631905"/>
            <a:ext cx="456760" cy="3410952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8" name="Come facciamo le misure?"/>
          <p:cNvSpPr txBox="1"/>
          <p:nvPr>
            <p:ph type="title"/>
          </p:nvPr>
        </p:nvSpPr>
        <p:spPr>
          <a:xfrm>
            <a:off x="1206500" y="407574"/>
            <a:ext cx="21971000" cy="208057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facciamo le misure?</a:t>
            </a:r>
          </a:p>
        </p:txBody>
      </p:sp>
      <p:sp>
        <p:nvSpPr>
          <p:cNvPr id="729" name="Misura"/>
          <p:cNvSpPr txBox="1"/>
          <p:nvPr/>
        </p:nvSpPr>
        <p:spPr>
          <a:xfrm>
            <a:off x="17131513" y="7732750"/>
            <a:ext cx="3565018" cy="144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000000"/>
                </a:solidFill>
              </a:defRPr>
            </a:lvl1pPr>
          </a:lstStyle>
          <a:p>
            <a:pPr/>
            <a:r>
              <a:t>Misura</a:t>
            </a:r>
          </a:p>
        </p:txBody>
      </p:sp>
      <p:sp>
        <p:nvSpPr>
          <p:cNvPr id="730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1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2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3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Quanti atomi intrappoliamo?"/>
          <p:cNvSpPr txBox="1"/>
          <p:nvPr>
            <p:ph type="title"/>
          </p:nvPr>
        </p:nvSpPr>
        <p:spPr>
          <a:xfrm>
            <a:off x="4191241" y="339197"/>
            <a:ext cx="16001518" cy="232119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Quanti atomi intrappoliamo?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Screenshot 2023-03-19 at 16.28.11.png" descr="Screenshot 2023-03-19 at 16.28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9240" y="4023301"/>
            <a:ext cx="9919141" cy="5223123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Cone 1"/>
          <p:cNvSpPr/>
          <p:nvPr/>
        </p:nvSpPr>
        <p:spPr>
          <a:xfrm flipH="1" rot="8100000">
            <a:off x="3900306" y="6568489"/>
            <a:ext cx="2545579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0" name="Cone 2"/>
          <p:cNvSpPr/>
          <p:nvPr/>
        </p:nvSpPr>
        <p:spPr>
          <a:xfrm flipH="1" rot="18900000">
            <a:off x="6347650" y="9027235"/>
            <a:ext cx="2619982" cy="3899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1" name="Rectangle"/>
          <p:cNvSpPr/>
          <p:nvPr/>
        </p:nvSpPr>
        <p:spPr>
          <a:xfrm rot="18900000">
            <a:off x="2826961" y="9114763"/>
            <a:ext cx="6980950" cy="1270001"/>
          </a:xfrm>
          <a:prstGeom prst="rect">
            <a:avLst/>
          </a:prstGeom>
          <a:solidFill>
            <a:schemeClr val="accent1">
              <a:lumOff val="-13575"/>
              <a:alpha val="267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2" name="Oval"/>
          <p:cNvSpPr/>
          <p:nvPr/>
        </p:nvSpPr>
        <p:spPr>
          <a:xfrm>
            <a:off x="5902774" y="9451442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3" name="Oval"/>
          <p:cNvSpPr/>
          <p:nvPr/>
        </p:nvSpPr>
        <p:spPr>
          <a:xfrm>
            <a:off x="6162338" y="9638858"/>
            <a:ext cx="284019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4" name="Oval"/>
          <p:cNvSpPr/>
          <p:nvPr/>
        </p:nvSpPr>
        <p:spPr>
          <a:xfrm>
            <a:off x="6175427" y="9318607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5" name="Oval"/>
          <p:cNvSpPr/>
          <p:nvPr/>
        </p:nvSpPr>
        <p:spPr>
          <a:xfrm>
            <a:off x="6474673" y="9391936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6" name="Oval"/>
          <p:cNvSpPr/>
          <p:nvPr/>
        </p:nvSpPr>
        <p:spPr>
          <a:xfrm>
            <a:off x="6557579" y="9691523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7" name="Oval"/>
          <p:cNvSpPr/>
          <p:nvPr/>
        </p:nvSpPr>
        <p:spPr>
          <a:xfrm>
            <a:off x="6337537" y="9902039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8" name="Equation"/>
          <p:cNvSpPr txBox="1"/>
          <p:nvPr/>
        </p:nvSpPr>
        <p:spPr>
          <a:xfrm>
            <a:off x="16203381" y="9254493"/>
            <a:ext cx="615898" cy="4349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5000"/>
          </a:p>
        </p:txBody>
      </p:sp>
      <p:sp>
        <p:nvSpPr>
          <p:cNvPr id="749" name="Quanti atomi intrappoliamo?"/>
          <p:cNvSpPr txBox="1"/>
          <p:nvPr>
            <p:ph type="title"/>
          </p:nvPr>
        </p:nvSpPr>
        <p:spPr>
          <a:xfrm>
            <a:off x="4191241" y="339197"/>
            <a:ext cx="16001518" cy="232119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Quanti atomi intrappoliamo?</a:t>
            </a:r>
          </a:p>
        </p:txBody>
      </p:sp>
      <p:sp>
        <p:nvSpPr>
          <p:cNvPr id="750" name="Rectangle"/>
          <p:cNvSpPr/>
          <p:nvPr/>
        </p:nvSpPr>
        <p:spPr>
          <a:xfrm rot="21592758">
            <a:off x="16310218" y="4422061"/>
            <a:ext cx="366820" cy="4141416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1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52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53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54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Screenshot 2023-03-19 at 16.28.11.png" descr="Screenshot 2023-03-19 at 16.28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9240" y="4023301"/>
            <a:ext cx="9919141" cy="5223123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Cone 1"/>
          <p:cNvSpPr/>
          <p:nvPr/>
        </p:nvSpPr>
        <p:spPr>
          <a:xfrm flipH="1" rot="8100000">
            <a:off x="3900306" y="6568489"/>
            <a:ext cx="2545579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8" name="Cone 2"/>
          <p:cNvSpPr/>
          <p:nvPr/>
        </p:nvSpPr>
        <p:spPr>
          <a:xfrm flipH="1" rot="18900000">
            <a:off x="6347650" y="9027235"/>
            <a:ext cx="2619982" cy="3899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9" name="Rectangle"/>
          <p:cNvSpPr/>
          <p:nvPr/>
        </p:nvSpPr>
        <p:spPr>
          <a:xfrm rot="18900000">
            <a:off x="2826961" y="9114763"/>
            <a:ext cx="6980950" cy="1270001"/>
          </a:xfrm>
          <a:prstGeom prst="rect">
            <a:avLst/>
          </a:prstGeom>
          <a:solidFill>
            <a:schemeClr val="accent1">
              <a:lumOff val="-13575"/>
              <a:alpha val="267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0" name="Oval"/>
          <p:cNvSpPr/>
          <p:nvPr/>
        </p:nvSpPr>
        <p:spPr>
          <a:xfrm>
            <a:off x="5902774" y="9451442"/>
            <a:ext cx="284019" cy="29287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1" name="Oval"/>
          <p:cNvSpPr/>
          <p:nvPr/>
        </p:nvSpPr>
        <p:spPr>
          <a:xfrm>
            <a:off x="6162338" y="9638858"/>
            <a:ext cx="284019" cy="292874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2" name="Oval"/>
          <p:cNvSpPr/>
          <p:nvPr/>
        </p:nvSpPr>
        <p:spPr>
          <a:xfrm>
            <a:off x="6175427" y="9318607"/>
            <a:ext cx="284018" cy="29287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3" name="Oval"/>
          <p:cNvSpPr/>
          <p:nvPr/>
        </p:nvSpPr>
        <p:spPr>
          <a:xfrm>
            <a:off x="6474673" y="9391936"/>
            <a:ext cx="284018" cy="29287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4" name="Oval"/>
          <p:cNvSpPr/>
          <p:nvPr/>
        </p:nvSpPr>
        <p:spPr>
          <a:xfrm>
            <a:off x="6557579" y="9691523"/>
            <a:ext cx="284018" cy="292874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5" name="Oval"/>
          <p:cNvSpPr/>
          <p:nvPr/>
        </p:nvSpPr>
        <p:spPr>
          <a:xfrm>
            <a:off x="6337537" y="9902039"/>
            <a:ext cx="284018" cy="29287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6" name="Equation"/>
          <p:cNvSpPr txBox="1"/>
          <p:nvPr/>
        </p:nvSpPr>
        <p:spPr>
          <a:xfrm>
            <a:off x="16203381" y="9254493"/>
            <a:ext cx="615898" cy="4349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5000"/>
          </a:p>
        </p:txBody>
      </p:sp>
      <p:sp>
        <p:nvSpPr>
          <p:cNvPr id="767" name="Quanti atomi intrappoliamo?"/>
          <p:cNvSpPr txBox="1"/>
          <p:nvPr>
            <p:ph type="title"/>
          </p:nvPr>
        </p:nvSpPr>
        <p:spPr>
          <a:xfrm>
            <a:off x="4191241" y="339197"/>
            <a:ext cx="16001518" cy="232119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Quanti atomi intrappoliamo?</a:t>
            </a:r>
          </a:p>
        </p:txBody>
      </p:sp>
      <p:sp>
        <p:nvSpPr>
          <p:cNvPr id="768" name="+"/>
          <p:cNvSpPr txBox="1"/>
          <p:nvPr/>
        </p:nvSpPr>
        <p:spPr>
          <a:xfrm>
            <a:off x="6173812" y="9200033"/>
            <a:ext cx="29718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69" name="+"/>
          <p:cNvSpPr txBox="1"/>
          <p:nvPr/>
        </p:nvSpPr>
        <p:spPr>
          <a:xfrm>
            <a:off x="6471537" y="9278784"/>
            <a:ext cx="29718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70" name="+"/>
          <p:cNvSpPr txBox="1"/>
          <p:nvPr/>
        </p:nvSpPr>
        <p:spPr>
          <a:xfrm>
            <a:off x="6557712" y="9576510"/>
            <a:ext cx="29718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71" name="+"/>
          <p:cNvSpPr txBox="1"/>
          <p:nvPr/>
        </p:nvSpPr>
        <p:spPr>
          <a:xfrm>
            <a:off x="6335839" y="9781449"/>
            <a:ext cx="29718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72" name="+"/>
          <p:cNvSpPr txBox="1"/>
          <p:nvPr/>
        </p:nvSpPr>
        <p:spPr>
          <a:xfrm>
            <a:off x="6162213" y="9518750"/>
            <a:ext cx="29718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73" name="+"/>
          <p:cNvSpPr txBox="1"/>
          <p:nvPr/>
        </p:nvSpPr>
        <p:spPr>
          <a:xfrm>
            <a:off x="5899514" y="9330280"/>
            <a:ext cx="29718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74" name="Rectangle"/>
          <p:cNvSpPr/>
          <p:nvPr/>
        </p:nvSpPr>
        <p:spPr>
          <a:xfrm rot="21592758">
            <a:off x="16310218" y="4422061"/>
            <a:ext cx="366820" cy="4141416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5" name="Equation"/>
          <p:cNvSpPr txBox="1"/>
          <p:nvPr/>
        </p:nvSpPr>
        <p:spPr>
          <a:xfrm>
            <a:off x="4826401" y="4406287"/>
            <a:ext cx="2955893" cy="6804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≫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776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7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8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9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Screenshot 2023-03-19 at 16.28.11.png" descr="Screenshot 2023-03-19 at 16.28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9240" y="4023301"/>
            <a:ext cx="9919141" cy="5223123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Cone 1"/>
          <p:cNvSpPr/>
          <p:nvPr/>
        </p:nvSpPr>
        <p:spPr>
          <a:xfrm flipH="1" rot="8100000">
            <a:off x="3900306" y="6568489"/>
            <a:ext cx="2545579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3" name="Cone 2"/>
          <p:cNvSpPr/>
          <p:nvPr/>
        </p:nvSpPr>
        <p:spPr>
          <a:xfrm flipH="1" rot="18900000">
            <a:off x="6347650" y="9027235"/>
            <a:ext cx="2619982" cy="3899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4" name="Rectangle"/>
          <p:cNvSpPr/>
          <p:nvPr/>
        </p:nvSpPr>
        <p:spPr>
          <a:xfrm rot="18900000">
            <a:off x="2826961" y="9114763"/>
            <a:ext cx="6980950" cy="1270001"/>
          </a:xfrm>
          <a:prstGeom prst="rect">
            <a:avLst/>
          </a:prstGeom>
          <a:solidFill>
            <a:schemeClr val="accent1">
              <a:lumOff val="-13575"/>
              <a:alpha val="267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5" name="Oval"/>
          <p:cNvSpPr/>
          <p:nvPr/>
        </p:nvSpPr>
        <p:spPr>
          <a:xfrm>
            <a:off x="5356339" y="9622170"/>
            <a:ext cx="284018" cy="29287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6" name="Line"/>
          <p:cNvSpPr/>
          <p:nvPr/>
        </p:nvSpPr>
        <p:spPr>
          <a:xfrm flipV="1">
            <a:off x="7408012" y="9628834"/>
            <a:ext cx="850984" cy="332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87" name="Oval"/>
          <p:cNvSpPr/>
          <p:nvPr/>
        </p:nvSpPr>
        <p:spPr>
          <a:xfrm>
            <a:off x="4979487" y="10185294"/>
            <a:ext cx="284018" cy="29287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8" name="Oval"/>
          <p:cNvSpPr/>
          <p:nvPr/>
        </p:nvSpPr>
        <p:spPr>
          <a:xfrm>
            <a:off x="5902774" y="8470689"/>
            <a:ext cx="284019" cy="292874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9" name="Oval"/>
          <p:cNvSpPr/>
          <p:nvPr/>
        </p:nvSpPr>
        <p:spPr>
          <a:xfrm>
            <a:off x="6953274" y="8765551"/>
            <a:ext cx="284018" cy="292874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0" name="Oval"/>
          <p:cNvSpPr/>
          <p:nvPr/>
        </p:nvSpPr>
        <p:spPr>
          <a:xfrm>
            <a:off x="7141699" y="9526813"/>
            <a:ext cx="284018" cy="29287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1" name="Oval"/>
          <p:cNvSpPr/>
          <p:nvPr/>
        </p:nvSpPr>
        <p:spPr>
          <a:xfrm>
            <a:off x="6165532" y="10580372"/>
            <a:ext cx="284019" cy="292874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888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2" name="Line"/>
          <p:cNvSpPr/>
          <p:nvPr/>
        </p:nvSpPr>
        <p:spPr>
          <a:xfrm flipV="1">
            <a:off x="7200744" y="8282545"/>
            <a:ext cx="719675" cy="5316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93" name="Line"/>
          <p:cNvSpPr/>
          <p:nvPr/>
        </p:nvSpPr>
        <p:spPr>
          <a:xfrm flipV="1">
            <a:off x="6084132" y="7826750"/>
            <a:ext cx="123630" cy="662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94" name="Line"/>
          <p:cNvSpPr/>
          <p:nvPr/>
        </p:nvSpPr>
        <p:spPr>
          <a:xfrm flipH="1">
            <a:off x="4636634" y="9793943"/>
            <a:ext cx="730840" cy="146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95" name="Line"/>
          <p:cNvSpPr/>
          <p:nvPr/>
        </p:nvSpPr>
        <p:spPr>
          <a:xfrm flipH="1">
            <a:off x="4287049" y="10392007"/>
            <a:ext cx="717517" cy="3446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96" name="Line"/>
          <p:cNvSpPr/>
          <p:nvPr/>
        </p:nvSpPr>
        <p:spPr>
          <a:xfrm flipH="1">
            <a:off x="6299413" y="10858174"/>
            <a:ext cx="394" cy="6080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97" name="Equation"/>
          <p:cNvSpPr txBox="1"/>
          <p:nvPr/>
        </p:nvSpPr>
        <p:spPr>
          <a:xfrm>
            <a:off x="16203381" y="9254493"/>
            <a:ext cx="615898" cy="4349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5000"/>
          </a:p>
        </p:txBody>
      </p:sp>
      <p:sp>
        <p:nvSpPr>
          <p:cNvPr id="798" name="Quanti atomi intrappoliamo?"/>
          <p:cNvSpPr txBox="1"/>
          <p:nvPr>
            <p:ph type="title"/>
          </p:nvPr>
        </p:nvSpPr>
        <p:spPr>
          <a:xfrm>
            <a:off x="4191241" y="339197"/>
            <a:ext cx="16001518" cy="232119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Quanti atomi intrappoliamo?</a:t>
            </a:r>
          </a:p>
        </p:txBody>
      </p:sp>
      <p:sp>
        <p:nvSpPr>
          <p:cNvPr id="799" name="+"/>
          <p:cNvSpPr txBox="1"/>
          <p:nvPr/>
        </p:nvSpPr>
        <p:spPr>
          <a:xfrm>
            <a:off x="5355051" y="9499646"/>
            <a:ext cx="29718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800" name="+"/>
          <p:cNvSpPr txBox="1"/>
          <p:nvPr/>
        </p:nvSpPr>
        <p:spPr>
          <a:xfrm>
            <a:off x="4975783" y="10070824"/>
            <a:ext cx="29718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801" name="+"/>
          <p:cNvSpPr txBox="1"/>
          <p:nvPr/>
        </p:nvSpPr>
        <p:spPr>
          <a:xfrm>
            <a:off x="6158303" y="10460510"/>
            <a:ext cx="29718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802" name="+"/>
          <p:cNvSpPr txBox="1"/>
          <p:nvPr/>
        </p:nvSpPr>
        <p:spPr>
          <a:xfrm>
            <a:off x="5892796" y="8356200"/>
            <a:ext cx="29718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803" name="+"/>
          <p:cNvSpPr txBox="1"/>
          <p:nvPr/>
        </p:nvSpPr>
        <p:spPr>
          <a:xfrm>
            <a:off x="6946362" y="8640812"/>
            <a:ext cx="29718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804" name="+"/>
          <p:cNvSpPr txBox="1"/>
          <p:nvPr/>
        </p:nvSpPr>
        <p:spPr>
          <a:xfrm>
            <a:off x="7140227" y="9403034"/>
            <a:ext cx="29718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805" name="Rectangle"/>
          <p:cNvSpPr/>
          <p:nvPr/>
        </p:nvSpPr>
        <p:spPr>
          <a:xfrm rot="21592758">
            <a:off x="16310218" y="4422061"/>
            <a:ext cx="366820" cy="4141416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6" name="Equation"/>
          <p:cNvSpPr txBox="1"/>
          <p:nvPr/>
        </p:nvSpPr>
        <p:spPr>
          <a:xfrm>
            <a:off x="4826401" y="4406287"/>
            <a:ext cx="2955893" cy="6804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≫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807" name="- Repulsione Coulombiana fra ioni"/>
          <p:cNvSpPr txBox="1"/>
          <p:nvPr/>
        </p:nvSpPr>
        <p:spPr>
          <a:xfrm>
            <a:off x="12425538" y="11360188"/>
            <a:ext cx="8136179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/>
            </a:lvl1pPr>
          </a:lstStyle>
          <a:p>
            <a:pPr/>
            <a:r>
              <a:t>- Repulsione Coulombiana fra ioni</a:t>
            </a:r>
          </a:p>
        </p:txBody>
      </p:sp>
      <p:sp>
        <p:nvSpPr>
          <p:cNvPr id="808" name="- Saturazione del rivelatore (dead time)"/>
          <p:cNvSpPr txBox="1"/>
          <p:nvPr/>
        </p:nvSpPr>
        <p:spPr>
          <a:xfrm>
            <a:off x="12422279" y="12207194"/>
            <a:ext cx="926695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900"/>
            </a:pPr>
            <a:r>
              <a:t>- Saturazione del rivelatore (</a:t>
            </a:r>
            <a:r>
              <a:rPr i="1"/>
              <a:t>dead time</a:t>
            </a:r>
            <a:r>
              <a:t>)</a:t>
            </a:r>
          </a:p>
        </p:txBody>
      </p:sp>
      <p:sp>
        <p:nvSpPr>
          <p:cNvPr id="809" name="Problemi:"/>
          <p:cNvSpPr txBox="1"/>
          <p:nvPr/>
        </p:nvSpPr>
        <p:spPr>
          <a:xfrm>
            <a:off x="15164476" y="10384742"/>
            <a:ext cx="2359992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>
                <a:solidFill>
                  <a:srgbClr val="000000"/>
                </a:solidFill>
              </a:defRPr>
            </a:lvl1pPr>
          </a:lstStyle>
          <a:p>
            <a:pPr/>
            <a:r>
              <a:t>Problemi:</a:t>
            </a:r>
          </a:p>
        </p:txBody>
      </p:sp>
      <p:sp>
        <p:nvSpPr>
          <p:cNvPr id="810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1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2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3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ircle"/>
          <p:cNvSpPr/>
          <p:nvPr/>
        </p:nvSpPr>
        <p:spPr>
          <a:xfrm>
            <a:off x="2706131" y="5131750"/>
            <a:ext cx="1270001" cy="1270001"/>
          </a:xfrm>
          <a:prstGeom prst="ellipse">
            <a:avLst/>
          </a:prstGeom>
          <a:solidFill>
            <a:schemeClr val="accent1">
              <a:alpha val="1769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8" name="Circle"/>
          <p:cNvSpPr/>
          <p:nvPr/>
        </p:nvSpPr>
        <p:spPr>
          <a:xfrm>
            <a:off x="3304570" y="5131750"/>
            <a:ext cx="1270001" cy="1270001"/>
          </a:xfrm>
          <a:prstGeom prst="ellipse">
            <a:avLst/>
          </a:prstGeom>
          <a:solidFill>
            <a:schemeClr val="accent1">
              <a:alpha val="55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" name="Circle"/>
          <p:cNvSpPr/>
          <p:nvPr/>
        </p:nvSpPr>
        <p:spPr>
          <a:xfrm>
            <a:off x="2959684" y="5131750"/>
            <a:ext cx="1270001" cy="1270001"/>
          </a:xfrm>
          <a:prstGeom prst="ellipse">
            <a:avLst/>
          </a:prstGeom>
          <a:solidFill>
            <a:schemeClr val="accent1">
              <a:alpha val="402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0" name="Circle"/>
          <p:cNvSpPr/>
          <p:nvPr/>
        </p:nvSpPr>
        <p:spPr>
          <a:xfrm>
            <a:off x="3639457" y="5131750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" name="Circle"/>
          <p:cNvSpPr/>
          <p:nvPr/>
        </p:nvSpPr>
        <p:spPr>
          <a:xfrm>
            <a:off x="5238227" y="5131750"/>
            <a:ext cx="1270001" cy="1270001"/>
          </a:xfrm>
          <a:prstGeom prst="ellipse">
            <a:avLst/>
          </a:prstGeom>
          <a:solidFill>
            <a:schemeClr val="accent1">
              <a:alpha val="1769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" name="Circle"/>
          <p:cNvSpPr/>
          <p:nvPr/>
        </p:nvSpPr>
        <p:spPr>
          <a:xfrm>
            <a:off x="5836666" y="5131750"/>
            <a:ext cx="1270001" cy="1270001"/>
          </a:xfrm>
          <a:prstGeom prst="ellipse">
            <a:avLst/>
          </a:prstGeom>
          <a:solidFill>
            <a:schemeClr val="accent1">
              <a:alpha val="55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" name="Circle"/>
          <p:cNvSpPr/>
          <p:nvPr/>
        </p:nvSpPr>
        <p:spPr>
          <a:xfrm>
            <a:off x="5491779" y="5131750"/>
            <a:ext cx="1270001" cy="1270001"/>
          </a:xfrm>
          <a:prstGeom prst="ellipse">
            <a:avLst/>
          </a:prstGeom>
          <a:solidFill>
            <a:schemeClr val="accent1">
              <a:alpha val="402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" name="Circle"/>
          <p:cNvSpPr/>
          <p:nvPr/>
        </p:nvSpPr>
        <p:spPr>
          <a:xfrm>
            <a:off x="6171553" y="5131750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5" name="Circle"/>
          <p:cNvSpPr/>
          <p:nvPr/>
        </p:nvSpPr>
        <p:spPr>
          <a:xfrm>
            <a:off x="7770324" y="5131750"/>
            <a:ext cx="1270001" cy="1270001"/>
          </a:xfrm>
          <a:prstGeom prst="ellipse">
            <a:avLst/>
          </a:prstGeom>
          <a:solidFill>
            <a:schemeClr val="accent1">
              <a:alpha val="1769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" name="Circle"/>
          <p:cNvSpPr/>
          <p:nvPr/>
        </p:nvSpPr>
        <p:spPr>
          <a:xfrm>
            <a:off x="8368763" y="5131750"/>
            <a:ext cx="1270001" cy="1270001"/>
          </a:xfrm>
          <a:prstGeom prst="ellipse">
            <a:avLst/>
          </a:prstGeom>
          <a:solidFill>
            <a:schemeClr val="accent1">
              <a:alpha val="55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" name="Circle"/>
          <p:cNvSpPr/>
          <p:nvPr/>
        </p:nvSpPr>
        <p:spPr>
          <a:xfrm>
            <a:off x="8023876" y="5131750"/>
            <a:ext cx="1270001" cy="1270001"/>
          </a:xfrm>
          <a:prstGeom prst="ellipse">
            <a:avLst/>
          </a:prstGeom>
          <a:solidFill>
            <a:schemeClr val="accent1">
              <a:alpha val="402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8" name="Circle"/>
          <p:cNvSpPr/>
          <p:nvPr/>
        </p:nvSpPr>
        <p:spPr>
          <a:xfrm>
            <a:off x="8703650" y="5131750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9" name="Circle"/>
          <p:cNvSpPr/>
          <p:nvPr/>
        </p:nvSpPr>
        <p:spPr>
          <a:xfrm>
            <a:off x="10302419" y="5131750"/>
            <a:ext cx="1270001" cy="1270001"/>
          </a:xfrm>
          <a:prstGeom prst="ellipse">
            <a:avLst/>
          </a:prstGeom>
          <a:solidFill>
            <a:schemeClr val="accent1">
              <a:alpha val="1769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0" name="Circle"/>
          <p:cNvSpPr/>
          <p:nvPr/>
        </p:nvSpPr>
        <p:spPr>
          <a:xfrm>
            <a:off x="10900858" y="5131750"/>
            <a:ext cx="1270001" cy="1270001"/>
          </a:xfrm>
          <a:prstGeom prst="ellipse">
            <a:avLst/>
          </a:prstGeom>
          <a:solidFill>
            <a:schemeClr val="accent1">
              <a:alpha val="55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" name="Circle"/>
          <p:cNvSpPr/>
          <p:nvPr/>
        </p:nvSpPr>
        <p:spPr>
          <a:xfrm>
            <a:off x="10555972" y="5131750"/>
            <a:ext cx="1270001" cy="1270001"/>
          </a:xfrm>
          <a:prstGeom prst="ellipse">
            <a:avLst/>
          </a:prstGeom>
          <a:solidFill>
            <a:schemeClr val="accent1">
              <a:alpha val="402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Circle"/>
          <p:cNvSpPr/>
          <p:nvPr/>
        </p:nvSpPr>
        <p:spPr>
          <a:xfrm>
            <a:off x="11235745" y="5131750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" name="Atomtronica (atomi in movimento)"/>
          <p:cNvSpPr txBox="1"/>
          <p:nvPr/>
        </p:nvSpPr>
        <p:spPr>
          <a:xfrm>
            <a:off x="2445855" y="3967818"/>
            <a:ext cx="1039876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5000">
                <a:solidFill>
                  <a:srgbClr val="000000"/>
                </a:solidFill>
              </a:defRPr>
            </a:lvl1pPr>
          </a:lstStyle>
          <a:p>
            <a:pPr/>
            <a:r>
              <a:t>Atomtronica (atomi in movimento)</a:t>
            </a:r>
          </a:p>
        </p:txBody>
      </p:sp>
      <p:sp>
        <p:nvSpPr>
          <p:cNvPr id="174" name="Line"/>
          <p:cNvSpPr/>
          <p:nvPr/>
        </p:nvSpPr>
        <p:spPr>
          <a:xfrm>
            <a:off x="2214487" y="6630662"/>
            <a:ext cx="11202466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1" sz="3000">
                <a:solidFill>
                  <a:srgbClr val="000000"/>
                </a:solidFill>
              </a:defRPr>
            </a:pPr>
          </a:p>
        </p:txBody>
      </p:sp>
      <p:sp>
        <p:nvSpPr>
          <p:cNvPr id="175" name="Line"/>
          <p:cNvSpPr/>
          <p:nvPr/>
        </p:nvSpPr>
        <p:spPr>
          <a:xfrm>
            <a:off x="2214488" y="4902838"/>
            <a:ext cx="11202466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1" sz="3000">
                <a:solidFill>
                  <a:srgbClr val="000000"/>
                </a:solidFill>
              </a:defRPr>
            </a:pPr>
          </a:p>
        </p:txBody>
      </p:sp>
      <p:sp>
        <p:nvSpPr>
          <p:cNvPr id="176" name="arXiv:2008.04439"/>
          <p:cNvSpPr txBox="1"/>
          <p:nvPr/>
        </p:nvSpPr>
        <p:spPr>
          <a:xfrm>
            <a:off x="15965051" y="6475157"/>
            <a:ext cx="445548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30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defTabSz="457200">
              <a:defRPr sz="3000">
                <a:solidFill>
                  <a:srgbClr val="551A8B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hlinkClick r:id="rId2" invalidUrl="" action="" tgtFrame="" tooltip="" history="1" highlightClick="0" endSnd="0"/>
              </a:rPr>
              <a:t>arXiv:2008.04439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7" name="Screenshot 2023-03-19 at 12.53.31.png" descr="Screenshot 2023-03-19 at 12.53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86446" y="3399340"/>
            <a:ext cx="3758216" cy="342195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Cos’è l’Atomtronica?"/>
          <p:cNvSpPr txBox="1"/>
          <p:nvPr>
            <p:ph type="ctrTitle"/>
          </p:nvPr>
        </p:nvSpPr>
        <p:spPr>
          <a:xfrm>
            <a:off x="1206498" y="807589"/>
            <a:ext cx="21971004" cy="2177804"/>
          </a:xfrm>
          <a:prstGeom prst="rect">
            <a:avLst/>
          </a:prstGeom>
        </p:spPr>
        <p:txBody>
          <a:bodyPr anchor="t"/>
          <a:lstStyle>
            <a:lvl1pPr algn="ctr"/>
          </a:lstStyle>
          <a:p>
            <a:pPr/>
            <a:r>
              <a:t>Cos’è l’Atomtronica?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one 1"/>
          <p:cNvSpPr/>
          <p:nvPr/>
        </p:nvSpPr>
        <p:spPr>
          <a:xfrm flipH="1" rot="8100000">
            <a:off x="3900306" y="6568489"/>
            <a:ext cx="2545579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6" name="Cone 2"/>
          <p:cNvSpPr/>
          <p:nvPr/>
        </p:nvSpPr>
        <p:spPr>
          <a:xfrm flipH="1" rot="18900000">
            <a:off x="6347650" y="9027235"/>
            <a:ext cx="2619982" cy="3899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7" name="Oval"/>
          <p:cNvSpPr/>
          <p:nvPr/>
        </p:nvSpPr>
        <p:spPr>
          <a:xfrm>
            <a:off x="5902774" y="9451442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8" name="Oval"/>
          <p:cNvSpPr/>
          <p:nvPr/>
        </p:nvSpPr>
        <p:spPr>
          <a:xfrm>
            <a:off x="6162338" y="9638858"/>
            <a:ext cx="284019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9" name="Oval"/>
          <p:cNvSpPr/>
          <p:nvPr/>
        </p:nvSpPr>
        <p:spPr>
          <a:xfrm>
            <a:off x="6175427" y="9318607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0" name="Oval"/>
          <p:cNvSpPr/>
          <p:nvPr/>
        </p:nvSpPr>
        <p:spPr>
          <a:xfrm>
            <a:off x="6474673" y="9391936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1" name="Oval"/>
          <p:cNvSpPr/>
          <p:nvPr/>
        </p:nvSpPr>
        <p:spPr>
          <a:xfrm>
            <a:off x="6557579" y="9691523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2" name="Oval"/>
          <p:cNvSpPr/>
          <p:nvPr/>
        </p:nvSpPr>
        <p:spPr>
          <a:xfrm>
            <a:off x="6337537" y="9902039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823" name="Screenshot 2023-03-19 at 16.56.27.png" descr="Screenshot 2023-03-19 at 16.56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4695" y="6824122"/>
            <a:ext cx="12729801" cy="5547514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onnection Line"/>
          <p:cNvSpPr/>
          <p:nvPr/>
        </p:nvSpPr>
        <p:spPr>
          <a:xfrm>
            <a:off x="15247804" y="10083910"/>
            <a:ext cx="633795" cy="2466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83" h="21600" fill="norm" stroke="1" extrusionOk="0">
                <a:moveTo>
                  <a:pt x="17583" y="0"/>
                </a:moveTo>
                <a:cubicBezTo>
                  <a:pt x="714" y="5631"/>
                  <a:pt x="-4017" y="12831"/>
                  <a:pt x="339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25" name="Variazione di intensità"/>
          <p:cNvSpPr txBox="1"/>
          <p:nvPr/>
        </p:nvSpPr>
        <p:spPr>
          <a:xfrm>
            <a:off x="12215660" y="12606569"/>
            <a:ext cx="4665282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000000"/>
                </a:solidFill>
              </a:defRPr>
            </a:lvl1pPr>
          </a:lstStyle>
          <a:p>
            <a:pPr/>
            <a:r>
              <a:t>Variazione di intensità</a:t>
            </a:r>
          </a:p>
        </p:txBody>
      </p:sp>
      <p:sp>
        <p:nvSpPr>
          <p:cNvPr id="835" name="Connection Line"/>
          <p:cNvSpPr/>
          <p:nvPr/>
        </p:nvSpPr>
        <p:spPr>
          <a:xfrm>
            <a:off x="16357663" y="10182245"/>
            <a:ext cx="1048552" cy="2388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2814" y="3781"/>
                  <a:pt x="5614" y="10981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36" name="Connection Line"/>
          <p:cNvSpPr/>
          <p:nvPr/>
        </p:nvSpPr>
        <p:spPr>
          <a:xfrm>
            <a:off x="17040803" y="10187251"/>
            <a:ext cx="2956912" cy="261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6913" y="10333"/>
                  <a:pt x="9713" y="17533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28" name="Quanti atomi intrappoliamo?"/>
          <p:cNvSpPr txBox="1"/>
          <p:nvPr>
            <p:ph type="title"/>
          </p:nvPr>
        </p:nvSpPr>
        <p:spPr>
          <a:xfrm>
            <a:off x="4191241" y="339197"/>
            <a:ext cx="16001518" cy="232119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Quanti atomi intrappoliamo?</a:t>
            </a:r>
          </a:p>
        </p:txBody>
      </p:sp>
      <p:sp>
        <p:nvSpPr>
          <p:cNvPr id="829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30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31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32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  <p:sp>
        <p:nvSpPr>
          <p:cNvPr id="833" name="Soluzione: misure multiple dopo un solo ciclo di riempimento"/>
          <p:cNvSpPr txBox="1"/>
          <p:nvPr/>
        </p:nvSpPr>
        <p:spPr>
          <a:xfrm>
            <a:off x="4710074" y="3843177"/>
            <a:ext cx="14963852" cy="734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/>
            <a:r>
              <a:t>Soluzione: misure multiple dopo un solo ciclo di riempimento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Line"/>
          <p:cNvSpPr/>
          <p:nvPr/>
        </p:nvSpPr>
        <p:spPr>
          <a:xfrm flipV="1">
            <a:off x="7257187" y="8093456"/>
            <a:ext cx="661682" cy="5181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39" name="Line"/>
          <p:cNvSpPr/>
          <p:nvPr/>
        </p:nvSpPr>
        <p:spPr>
          <a:xfrm flipV="1">
            <a:off x="7954448" y="7905693"/>
            <a:ext cx="719674" cy="5316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0" name="Line"/>
          <p:cNvSpPr/>
          <p:nvPr/>
        </p:nvSpPr>
        <p:spPr>
          <a:xfrm flipV="1">
            <a:off x="7722027" y="8693539"/>
            <a:ext cx="859149" cy="5446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1" name="Cone 1"/>
          <p:cNvSpPr/>
          <p:nvPr/>
        </p:nvSpPr>
        <p:spPr>
          <a:xfrm flipH="1" rot="8100000">
            <a:off x="3900306" y="6568489"/>
            <a:ext cx="2545579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2" name="Cone 2"/>
          <p:cNvSpPr/>
          <p:nvPr/>
        </p:nvSpPr>
        <p:spPr>
          <a:xfrm flipH="1" rot="18900000">
            <a:off x="6347650" y="9027235"/>
            <a:ext cx="2619982" cy="3899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3" name="Oval"/>
          <p:cNvSpPr/>
          <p:nvPr/>
        </p:nvSpPr>
        <p:spPr>
          <a:xfrm>
            <a:off x="5902774" y="9451442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4" name="Oval"/>
          <p:cNvSpPr/>
          <p:nvPr/>
        </p:nvSpPr>
        <p:spPr>
          <a:xfrm>
            <a:off x="7800210" y="8313346"/>
            <a:ext cx="284018" cy="292874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5" name="Oval"/>
          <p:cNvSpPr/>
          <p:nvPr/>
        </p:nvSpPr>
        <p:spPr>
          <a:xfrm>
            <a:off x="7097073" y="8448739"/>
            <a:ext cx="284018" cy="292873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6" name="Oval"/>
          <p:cNvSpPr/>
          <p:nvPr/>
        </p:nvSpPr>
        <p:spPr>
          <a:xfrm>
            <a:off x="6474673" y="9391936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7" name="Oval"/>
          <p:cNvSpPr/>
          <p:nvPr/>
        </p:nvSpPr>
        <p:spPr>
          <a:xfrm>
            <a:off x="7582780" y="9080545"/>
            <a:ext cx="284018" cy="292874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8" name="Oval"/>
          <p:cNvSpPr/>
          <p:nvPr/>
        </p:nvSpPr>
        <p:spPr>
          <a:xfrm>
            <a:off x="6337537" y="9902039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849" name="Screenshot 2023-03-19 at 16.56.27.png" descr="Screenshot 2023-03-19 at 16.56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4695" y="6824122"/>
            <a:ext cx="12729801" cy="5547514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Rectangle"/>
          <p:cNvSpPr/>
          <p:nvPr/>
        </p:nvSpPr>
        <p:spPr>
          <a:xfrm>
            <a:off x="15677884" y="7741342"/>
            <a:ext cx="1172505" cy="3771073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1" name="Quanti atomi intrappoliamo?"/>
          <p:cNvSpPr txBox="1"/>
          <p:nvPr>
            <p:ph type="title"/>
          </p:nvPr>
        </p:nvSpPr>
        <p:spPr>
          <a:xfrm>
            <a:off x="4191241" y="339197"/>
            <a:ext cx="16001518" cy="232119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Quanti atomi intrappoliamo?</a:t>
            </a:r>
          </a:p>
        </p:txBody>
      </p:sp>
      <p:sp>
        <p:nvSpPr>
          <p:cNvPr id="852" name="Equation"/>
          <p:cNvSpPr txBox="1"/>
          <p:nvPr/>
        </p:nvSpPr>
        <p:spPr>
          <a:xfrm>
            <a:off x="13323946" y="5982126"/>
            <a:ext cx="2938656" cy="6804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≪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853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54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55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56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  <p:sp>
        <p:nvSpPr>
          <p:cNvPr id="857" name="Soluzione: misure multiple dopo un solo ciclo di riempimento"/>
          <p:cNvSpPr txBox="1"/>
          <p:nvPr/>
        </p:nvSpPr>
        <p:spPr>
          <a:xfrm>
            <a:off x="4710074" y="3843177"/>
            <a:ext cx="14963852" cy="734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/>
            <a:r>
              <a:t>Soluzione: misure multiple dopo un solo ciclo di riempimento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Line"/>
          <p:cNvSpPr/>
          <p:nvPr/>
        </p:nvSpPr>
        <p:spPr>
          <a:xfrm flipV="1">
            <a:off x="8259500" y="7643596"/>
            <a:ext cx="779935" cy="5322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60" name="Cone 1"/>
          <p:cNvSpPr/>
          <p:nvPr/>
        </p:nvSpPr>
        <p:spPr>
          <a:xfrm flipH="1" rot="8100000">
            <a:off x="3900306" y="6568489"/>
            <a:ext cx="2545579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1" name="Cone 2"/>
          <p:cNvSpPr/>
          <p:nvPr/>
        </p:nvSpPr>
        <p:spPr>
          <a:xfrm flipH="1" rot="18900000">
            <a:off x="6347650" y="9027235"/>
            <a:ext cx="2619982" cy="3899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2" name="Oval"/>
          <p:cNvSpPr/>
          <p:nvPr/>
        </p:nvSpPr>
        <p:spPr>
          <a:xfrm>
            <a:off x="5902774" y="9451442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3" name="Oval"/>
          <p:cNvSpPr/>
          <p:nvPr/>
        </p:nvSpPr>
        <p:spPr>
          <a:xfrm>
            <a:off x="6474673" y="9391936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4" name="Oval"/>
          <p:cNvSpPr/>
          <p:nvPr/>
        </p:nvSpPr>
        <p:spPr>
          <a:xfrm>
            <a:off x="8066164" y="8049533"/>
            <a:ext cx="284018" cy="292873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865" name="Screenshot 2023-03-19 at 16.56.27.png" descr="Screenshot 2023-03-19 at 16.56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4695" y="6824122"/>
            <a:ext cx="12729801" cy="5547514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Rectangle"/>
          <p:cNvSpPr/>
          <p:nvPr/>
        </p:nvSpPr>
        <p:spPr>
          <a:xfrm>
            <a:off x="17240287" y="7723787"/>
            <a:ext cx="1172505" cy="3771073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7" name="Quanti atomi intrappoliamo?"/>
          <p:cNvSpPr txBox="1"/>
          <p:nvPr>
            <p:ph type="title"/>
          </p:nvPr>
        </p:nvSpPr>
        <p:spPr>
          <a:xfrm>
            <a:off x="4191241" y="339197"/>
            <a:ext cx="16001518" cy="232119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Quanti atomi intrappoliamo?</a:t>
            </a:r>
          </a:p>
        </p:txBody>
      </p:sp>
      <p:sp>
        <p:nvSpPr>
          <p:cNvPr id="868" name="Equation"/>
          <p:cNvSpPr txBox="1"/>
          <p:nvPr/>
        </p:nvSpPr>
        <p:spPr>
          <a:xfrm>
            <a:off x="13323946" y="5982126"/>
            <a:ext cx="2938656" cy="6804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≪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869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0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1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2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  <p:sp>
        <p:nvSpPr>
          <p:cNvPr id="873" name="Soluzione: misure multiple dopo un solo ciclo di riempimento"/>
          <p:cNvSpPr txBox="1"/>
          <p:nvPr/>
        </p:nvSpPr>
        <p:spPr>
          <a:xfrm>
            <a:off x="4710074" y="3843177"/>
            <a:ext cx="14963852" cy="734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/>
            <a:r>
              <a:t>Soluzione: misure multiple dopo un solo ciclo di riempimento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Line"/>
          <p:cNvSpPr/>
          <p:nvPr/>
        </p:nvSpPr>
        <p:spPr>
          <a:xfrm flipV="1">
            <a:off x="7039293" y="8500646"/>
            <a:ext cx="779935" cy="5322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6" name="Cone 1"/>
          <p:cNvSpPr/>
          <p:nvPr/>
        </p:nvSpPr>
        <p:spPr>
          <a:xfrm flipH="1" rot="8100000">
            <a:off x="3900306" y="6568489"/>
            <a:ext cx="2545579" cy="381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7" name="Cone 2"/>
          <p:cNvSpPr/>
          <p:nvPr/>
        </p:nvSpPr>
        <p:spPr>
          <a:xfrm flipH="1" rot="18900000">
            <a:off x="6347650" y="9027235"/>
            <a:ext cx="2619982" cy="3899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8" name="Oval"/>
          <p:cNvSpPr/>
          <p:nvPr/>
        </p:nvSpPr>
        <p:spPr>
          <a:xfrm>
            <a:off x="6852356" y="8912569"/>
            <a:ext cx="284018" cy="292873"/>
          </a:xfrm>
          <a:prstGeom prst="ellipse">
            <a:avLst/>
          </a:prstGeom>
          <a:solidFill>
            <a:schemeClr val="accent2">
              <a:hueOff val="-85258"/>
              <a:satOff val="14347"/>
              <a:lumOff val="2237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879" name="Screenshot 2023-03-19 at 16.56.27.png" descr="Screenshot 2023-03-19 at 16.56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4695" y="6824122"/>
            <a:ext cx="12729801" cy="5547514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Rectangle"/>
          <p:cNvSpPr/>
          <p:nvPr/>
        </p:nvSpPr>
        <p:spPr>
          <a:xfrm>
            <a:off x="19750662" y="7723787"/>
            <a:ext cx="1172505" cy="3771073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  <a:alpha val="3232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1" name="Quanti atomi intrappoliamo?"/>
          <p:cNvSpPr txBox="1"/>
          <p:nvPr>
            <p:ph type="title"/>
          </p:nvPr>
        </p:nvSpPr>
        <p:spPr>
          <a:xfrm>
            <a:off x="4191241" y="339197"/>
            <a:ext cx="16001518" cy="232119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Quanti atomi intrappoliamo?</a:t>
            </a:r>
          </a:p>
        </p:txBody>
      </p:sp>
      <p:sp>
        <p:nvSpPr>
          <p:cNvPr id="882" name="Equation"/>
          <p:cNvSpPr txBox="1"/>
          <p:nvPr/>
        </p:nvSpPr>
        <p:spPr>
          <a:xfrm>
            <a:off x="13323946" y="5982126"/>
            <a:ext cx="2938656" cy="6804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≪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883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4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5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6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  <p:sp>
        <p:nvSpPr>
          <p:cNvPr id="887" name="Soluzione: misure multiple dopo un solo ciclo di riempimento"/>
          <p:cNvSpPr txBox="1"/>
          <p:nvPr/>
        </p:nvSpPr>
        <p:spPr>
          <a:xfrm>
            <a:off x="4710074" y="3843177"/>
            <a:ext cx="14963852" cy="734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/>
            <a:r>
              <a:t>Soluzione: misure multiple dopo un solo ciclo di riempimento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histogram_one_experiment_50_meas.png" descr="histogram_one_experiment_50_mea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5838" y="2195592"/>
            <a:ext cx="11657414" cy="8743061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Quanti atomi intrappoliamo?"/>
          <p:cNvSpPr txBox="1"/>
          <p:nvPr>
            <p:ph type="title"/>
          </p:nvPr>
        </p:nvSpPr>
        <p:spPr>
          <a:xfrm>
            <a:off x="4191241" y="339197"/>
            <a:ext cx="16001518" cy="232119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Quanti atomi intrappoliamo?</a:t>
            </a:r>
          </a:p>
        </p:txBody>
      </p:sp>
      <p:sp>
        <p:nvSpPr>
          <p:cNvPr id="891" name="Una misura ogni"/>
          <p:cNvSpPr txBox="1"/>
          <p:nvPr/>
        </p:nvSpPr>
        <p:spPr>
          <a:xfrm>
            <a:off x="3407487" y="11461082"/>
            <a:ext cx="3180078" cy="530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Una misura ogni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m:rPr>
                    <m:sty m:val="b"/>
                  </m:rP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m:rPr>
                    <m:sty m:val="b"/>
                  </m:rP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892" name="Durata impulso di fotoionizzazione:"/>
          <p:cNvSpPr txBox="1"/>
          <p:nvPr/>
        </p:nvSpPr>
        <p:spPr>
          <a:xfrm>
            <a:off x="3410150" y="11864530"/>
            <a:ext cx="5606030" cy="5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Durata impulso di fotoionizzazione: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893" name="Equation"/>
          <p:cNvSpPr txBox="1"/>
          <p:nvPr/>
        </p:nvSpPr>
        <p:spPr>
          <a:xfrm>
            <a:off x="3118769" y="11546463"/>
            <a:ext cx="238126" cy="8201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</m:oMath>
              </m:oMathPara>
            </a14:m>
            <a:endParaRPr sz="7500"/>
          </a:p>
        </p:txBody>
      </p:sp>
      <p:sp>
        <p:nvSpPr>
          <p:cNvPr id="894" name="Indice misura ( )"/>
          <p:cNvSpPr/>
          <p:nvPr/>
        </p:nvSpPr>
        <p:spPr>
          <a:xfrm>
            <a:off x="4538481" y="10404484"/>
            <a:ext cx="4759898" cy="594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Indice misura (</a:t>
            </a:r>
            <a14:m>
              <m:oMath>
                <m:r>
                  <a:rPr xmlns:a="http://schemas.openxmlformats.org/drawingml/2006/main" sz="4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)</a:t>
            </a:r>
          </a:p>
        </p:txBody>
      </p:sp>
      <p:sp>
        <p:nvSpPr>
          <p:cNvPr id="895" name="Numero di ioni misurati (   )"/>
          <p:cNvSpPr/>
          <p:nvPr/>
        </p:nvSpPr>
        <p:spPr>
          <a:xfrm rot="16198057">
            <a:off x="-912140" y="6305305"/>
            <a:ext cx="4759898" cy="594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Numero di ioni misurati ( </a:t>
            </a:r>
            <a14:m>
              <m:oMath>
                <m:bar>
                  <m:barPr>
                    <m:ctrlP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e>
                </m:bar>
              </m:oMath>
            </a14:m>
            <a:r>
              <a:t> )</a:t>
            </a:r>
          </a:p>
        </p:txBody>
      </p:sp>
      <p:pic>
        <p:nvPicPr>
          <p:cNvPr id="896" name="Screenshot 2023-03-19 at 16.56.27.png" descr="Screenshot 2023-03-19 at 16.56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7395" y="4548606"/>
            <a:ext cx="10598667" cy="4618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N_atoms_time_powers.png" descr="N_atoms_time_powe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557" y="2070995"/>
            <a:ext cx="11743695" cy="8807770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Connection Line"/>
          <p:cNvSpPr/>
          <p:nvPr/>
        </p:nvSpPr>
        <p:spPr>
          <a:xfrm>
            <a:off x="10667735" y="10409704"/>
            <a:ext cx="2816570" cy="679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4" fill="norm" stroke="1" extrusionOk="0">
                <a:moveTo>
                  <a:pt x="0" y="3193"/>
                </a:moveTo>
                <a:cubicBezTo>
                  <a:pt x="7824" y="21600"/>
                  <a:pt x="15024" y="20536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00" name="Sommando sulle misure consecutive…"/>
          <p:cNvSpPr txBox="1"/>
          <p:nvPr/>
        </p:nvSpPr>
        <p:spPr>
          <a:xfrm>
            <a:off x="9624081" y="11452267"/>
            <a:ext cx="6473572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t>Sommando sulle misure consecutive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e ripetendo il tutto 10 volte</a:t>
            </a:r>
          </a:p>
        </p:txBody>
      </p:sp>
      <p:sp>
        <p:nvSpPr>
          <p:cNvPr id="901" name="Equation"/>
          <p:cNvSpPr txBox="1"/>
          <p:nvPr/>
        </p:nvSpPr>
        <p:spPr>
          <a:xfrm>
            <a:off x="18577523" y="11523889"/>
            <a:ext cx="1859779" cy="4293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0.4</m:t>
                  </m:r>
                </m:oMath>
              </m:oMathPara>
            </a14:m>
            <a:endParaRPr sz="4900">
              <a:solidFill>
                <a:srgbClr val="5E5E5E"/>
              </a:solidFill>
            </a:endParaRPr>
          </a:p>
        </p:txBody>
      </p:sp>
      <p:sp>
        <p:nvSpPr>
          <p:cNvPr id="902" name="Efficienza di rivelazione"/>
          <p:cNvSpPr txBox="1"/>
          <p:nvPr/>
        </p:nvSpPr>
        <p:spPr>
          <a:xfrm>
            <a:off x="17869874" y="12029037"/>
            <a:ext cx="327507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Efficienza di rivelazione</a:t>
            </a:r>
          </a:p>
        </p:txBody>
      </p:sp>
      <p:sp>
        <p:nvSpPr>
          <p:cNvPr id="903" name="Indice misura ( )"/>
          <p:cNvSpPr/>
          <p:nvPr/>
        </p:nvSpPr>
        <p:spPr>
          <a:xfrm>
            <a:off x="4538481" y="10404484"/>
            <a:ext cx="4759898" cy="594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Indice misura (</a:t>
            </a:r>
            <a14:m>
              <m:oMath>
                <m:r>
                  <a:rPr xmlns:a="http://schemas.openxmlformats.org/drawingml/2006/main" sz="4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)</a:t>
            </a:r>
          </a:p>
        </p:txBody>
      </p:sp>
      <p:sp>
        <p:nvSpPr>
          <p:cNvPr id="904" name="Numero di ioni misurati (   )"/>
          <p:cNvSpPr/>
          <p:nvPr/>
        </p:nvSpPr>
        <p:spPr>
          <a:xfrm rot="16198057">
            <a:off x="-912140" y="6305305"/>
            <a:ext cx="4759898" cy="594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Numero di ioni misurati ( </a:t>
            </a:r>
            <a14:m>
              <m:oMath>
                <m:bar>
                  <m:barPr>
                    <m:ctrlP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e>
                </m:bar>
              </m:oMath>
            </a14:m>
            <a:r>
              <a:t> )</a:t>
            </a:r>
          </a:p>
        </p:txBody>
      </p:sp>
      <p:sp>
        <p:nvSpPr>
          <p:cNvPr id="905" name="Quanti atomi intrappoliamo?"/>
          <p:cNvSpPr txBox="1"/>
          <p:nvPr>
            <p:ph type="title"/>
          </p:nvPr>
        </p:nvSpPr>
        <p:spPr>
          <a:xfrm>
            <a:off x="4191241" y="339197"/>
            <a:ext cx="16001518" cy="232119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Quanti atomi intrappoliamo?</a:t>
            </a:r>
          </a:p>
        </p:txBody>
      </p:sp>
      <p:sp>
        <p:nvSpPr>
          <p:cNvPr id="906" name="Una misura ogni"/>
          <p:cNvSpPr txBox="1"/>
          <p:nvPr/>
        </p:nvSpPr>
        <p:spPr>
          <a:xfrm>
            <a:off x="3407487" y="11461082"/>
            <a:ext cx="3180078" cy="530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Una misura ogni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m:rPr>
                    <m:sty m:val="b"/>
                  </m:rP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m:rPr>
                    <m:sty m:val="b"/>
                  </m:rP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907" name="Durata impulso di fotoionizzazione:"/>
          <p:cNvSpPr txBox="1"/>
          <p:nvPr/>
        </p:nvSpPr>
        <p:spPr>
          <a:xfrm>
            <a:off x="3410150" y="11864530"/>
            <a:ext cx="5606030" cy="5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Durata impulso di fotoionizzazione: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908" name="Equation"/>
          <p:cNvSpPr txBox="1"/>
          <p:nvPr/>
        </p:nvSpPr>
        <p:spPr>
          <a:xfrm>
            <a:off x="3118769" y="11546463"/>
            <a:ext cx="238126" cy="8201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</m:oMath>
              </m:oMathPara>
            </a14:m>
            <a:endParaRPr sz="7500"/>
          </a:p>
        </p:txBody>
      </p:sp>
      <p:pic>
        <p:nvPicPr>
          <p:cNvPr id="909" name="number_of_atoms_vs_power.png" descr="number_of_atoms_vs_pow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89860" y="2703804"/>
            <a:ext cx="11493737" cy="7662493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Profondità di trappola [mK]"/>
          <p:cNvSpPr/>
          <p:nvPr/>
        </p:nvSpPr>
        <p:spPr>
          <a:xfrm>
            <a:off x="15256780" y="10037907"/>
            <a:ext cx="4759898" cy="594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Profondità di trappola [mK]</a:t>
            </a:r>
          </a:p>
        </p:txBody>
      </p:sp>
      <p:sp>
        <p:nvSpPr>
          <p:cNvPr id="911" name="Numero di atomi"/>
          <p:cNvSpPr/>
          <p:nvPr/>
        </p:nvSpPr>
        <p:spPr>
          <a:xfrm rot="16198057">
            <a:off x="9812051" y="6560689"/>
            <a:ext cx="4759898" cy="594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Numero di atomi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contour_dipole_trap.png" descr="contour_dipole_tr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0495" y="3327089"/>
            <a:ext cx="11654386" cy="7283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simple_model_how_many_atoms.png" descr="simple_model_how_many_atom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46688" y="3264640"/>
            <a:ext cx="10780081" cy="7186720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Modello di densità limitata"/>
          <p:cNvSpPr txBox="1"/>
          <p:nvPr/>
        </p:nvSpPr>
        <p:spPr>
          <a:xfrm>
            <a:off x="9405341" y="2294645"/>
            <a:ext cx="532606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Modello di densità limitata</a:t>
            </a:r>
          </a:p>
        </p:txBody>
      </p:sp>
      <p:sp>
        <p:nvSpPr>
          <p:cNvPr id="917" name="Integrando la regione grigia e moltiplicando…"/>
          <p:cNvSpPr txBox="1"/>
          <p:nvPr/>
        </p:nvSpPr>
        <p:spPr>
          <a:xfrm>
            <a:off x="8242751" y="11277774"/>
            <a:ext cx="7651243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t>Integrando la regione grigia e moltiplicando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 il risultato ottenuto per la densità della MOT</a:t>
            </a:r>
          </a:p>
        </p:txBody>
      </p:sp>
      <p:sp>
        <p:nvSpPr>
          <p:cNvPr id="918" name="Densità MOT"/>
          <p:cNvSpPr txBox="1"/>
          <p:nvPr/>
        </p:nvSpPr>
        <p:spPr>
          <a:xfrm>
            <a:off x="17446728" y="11545296"/>
            <a:ext cx="4338512" cy="602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000000"/>
                </a:solidFill>
              </a:defRPr>
            </a:pPr>
            <a:r>
              <a:t>Densità MOT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∼</m:t>
                </m:r>
                <m:sSup>
                  <m:e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</m:t>
                    </m:r>
                  </m:sup>
                </m:sSup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sSup>
                  <m:e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p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</m:oMath>
            </a14:m>
          </a:p>
        </p:txBody>
      </p:sp>
      <p:sp>
        <p:nvSpPr>
          <p:cNvPr id="919" name="Equation"/>
          <p:cNvSpPr txBox="1"/>
          <p:nvPr/>
        </p:nvSpPr>
        <p:spPr>
          <a:xfrm>
            <a:off x="759777" y="11438111"/>
            <a:ext cx="1993830" cy="3916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120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</m:oMath>
              </m:oMathPara>
            </a14:m>
            <a:endParaRPr sz="3500"/>
          </a:p>
        </p:txBody>
      </p:sp>
      <p:sp>
        <p:nvSpPr>
          <p:cNvPr id="934" name="Connection Line"/>
          <p:cNvSpPr/>
          <p:nvPr/>
        </p:nvSpPr>
        <p:spPr>
          <a:xfrm>
            <a:off x="3903561" y="8453315"/>
            <a:ext cx="2168664" cy="295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1600" fill="norm" stroke="1" extrusionOk="0">
                <a:moveTo>
                  <a:pt x="0" y="21600"/>
                </a:moveTo>
                <a:cubicBezTo>
                  <a:pt x="14845" y="18603"/>
                  <a:pt x="21600" y="11403"/>
                  <a:pt x="20266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21" name="Trapping volume for"/>
          <p:cNvSpPr txBox="1"/>
          <p:nvPr/>
        </p:nvSpPr>
        <p:spPr>
          <a:xfrm>
            <a:off x="344553" y="10946800"/>
            <a:ext cx="282427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Trapping volume for</a:t>
            </a:r>
          </a:p>
        </p:txBody>
      </p:sp>
      <p:sp>
        <p:nvSpPr>
          <p:cNvPr id="922" name="Misurata con la CCD"/>
          <p:cNvSpPr txBox="1"/>
          <p:nvPr/>
        </p:nvSpPr>
        <p:spPr>
          <a:xfrm>
            <a:off x="18144714" y="12185883"/>
            <a:ext cx="294254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Misurata con la CCD</a:t>
            </a:r>
          </a:p>
        </p:txBody>
      </p:sp>
      <p:sp>
        <p:nvSpPr>
          <p:cNvPr id="935" name="Connection Line"/>
          <p:cNvSpPr/>
          <p:nvPr/>
        </p:nvSpPr>
        <p:spPr>
          <a:xfrm>
            <a:off x="10667735" y="10409704"/>
            <a:ext cx="2816570" cy="679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4" fill="norm" stroke="1" extrusionOk="0">
                <a:moveTo>
                  <a:pt x="0" y="3193"/>
                </a:moveTo>
                <a:cubicBezTo>
                  <a:pt x="7824" y="21600"/>
                  <a:pt x="15024" y="20536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24" name="Quanti atomi intrappoliamo?"/>
          <p:cNvSpPr txBox="1"/>
          <p:nvPr>
            <p:ph type="title"/>
          </p:nvPr>
        </p:nvSpPr>
        <p:spPr>
          <a:xfrm>
            <a:off x="4191241" y="339197"/>
            <a:ext cx="16001518" cy="232119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Quanti atomi intrappoliamo?</a:t>
            </a:r>
          </a:p>
        </p:txBody>
      </p:sp>
      <p:sp>
        <p:nvSpPr>
          <p:cNvPr id="925" name="Rectangle"/>
          <p:cNvSpPr/>
          <p:nvPr/>
        </p:nvSpPr>
        <p:spPr>
          <a:xfrm>
            <a:off x="4387323" y="2922109"/>
            <a:ext cx="454995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6" name="Profondità di trappola [mK]"/>
          <p:cNvSpPr/>
          <p:nvPr/>
        </p:nvSpPr>
        <p:spPr>
          <a:xfrm>
            <a:off x="15576221" y="10144387"/>
            <a:ext cx="4759898" cy="594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Profondità di trappola [mK]</a:t>
            </a:r>
          </a:p>
        </p:txBody>
      </p:sp>
      <p:sp>
        <p:nvSpPr>
          <p:cNvPr id="927" name="Numero di atomi"/>
          <p:cNvSpPr/>
          <p:nvPr/>
        </p:nvSpPr>
        <p:spPr>
          <a:xfrm rot="16198057">
            <a:off x="10220225" y="6671774"/>
            <a:ext cx="4759898" cy="594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Numero di atomi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681096" y="2104532"/>
            <a:ext cx="5684972" cy="1934372"/>
          </a:xfrm>
          <a:prstGeom prst="roundRect">
            <a:avLst>
              <a:gd name="adj" fmla="val 15094"/>
            </a:avLst>
          </a:prstGeom>
          <a:solidFill>
            <a:schemeClr val="accent5">
              <a:hueOff val="-82419"/>
              <a:satOff val="-9513"/>
              <a:lumOff val="-16343"/>
              <a:alpha val="5165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9" name="Equation"/>
          <p:cNvSpPr txBox="1"/>
          <p:nvPr/>
        </p:nvSpPr>
        <p:spPr>
          <a:xfrm>
            <a:off x="1002130" y="2411099"/>
            <a:ext cx="5042904" cy="13212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e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den>
                  </m:f>
                  <m:f>
                    <m:f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den>
                  </m:f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000"/>
          </a:p>
        </p:txBody>
      </p:sp>
      <p:sp>
        <p:nvSpPr>
          <p:cNvPr id="930" name="Text"/>
          <p:cNvSpPr txBox="1"/>
          <p:nvPr/>
        </p:nvSpPr>
        <p:spPr>
          <a:xfrm>
            <a:off x="3524479" y="11805778"/>
            <a:ext cx="2538570" cy="703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3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3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3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  <p:sp>
        <p:nvSpPr>
          <p:cNvPr id="931" name="Equation"/>
          <p:cNvSpPr txBox="1"/>
          <p:nvPr/>
        </p:nvSpPr>
        <p:spPr>
          <a:xfrm>
            <a:off x="758198" y="12516994"/>
            <a:ext cx="2018820" cy="3172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λ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840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3600"/>
          </a:p>
        </p:txBody>
      </p:sp>
      <p:sp>
        <p:nvSpPr>
          <p:cNvPr id="932" name="Equation"/>
          <p:cNvSpPr txBox="1"/>
          <p:nvPr/>
        </p:nvSpPr>
        <p:spPr>
          <a:xfrm>
            <a:off x="779483" y="11998841"/>
            <a:ext cx="2276654" cy="3172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  <a:endParaRPr sz="3600"/>
          </a:p>
        </p:txBody>
      </p:sp>
      <p:sp>
        <p:nvSpPr>
          <p:cNvPr id="933" name="Text"/>
          <p:cNvSpPr txBox="1"/>
          <p:nvPr/>
        </p:nvSpPr>
        <p:spPr>
          <a:xfrm>
            <a:off x="3818260" y="12338890"/>
            <a:ext cx="2538571" cy="673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30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Rounded Rectangle"/>
          <p:cNvSpPr/>
          <p:nvPr/>
        </p:nvSpPr>
        <p:spPr>
          <a:xfrm>
            <a:off x="10439151" y="6112145"/>
            <a:ext cx="9840726" cy="807970"/>
          </a:xfrm>
          <a:prstGeom prst="roundRect">
            <a:avLst>
              <a:gd name="adj" fmla="val 32605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8" name="- Quanti atomi intrappoliamo?…"/>
          <p:cNvSpPr txBox="1"/>
          <p:nvPr>
            <p:ph type="body" sz="quarter" idx="1"/>
          </p:nvPr>
        </p:nvSpPr>
        <p:spPr>
          <a:xfrm>
            <a:off x="10030542" y="5016572"/>
            <a:ext cx="13231640" cy="4557927"/>
          </a:xfrm>
          <a:prstGeom prst="rect">
            <a:avLst/>
          </a:prstGeom>
        </p:spPr>
        <p:txBody>
          <a:bodyPr anchor="ctr"/>
          <a:lstStyle/>
          <a:p>
            <a:pPr/>
            <a:r>
              <a:t>- Quanti atomi intrappoliamo?</a:t>
            </a:r>
          </a:p>
          <a:p>
            <a:pPr/>
            <a:r>
              <a:t>- Tempo di riempimento?</a:t>
            </a:r>
          </a:p>
          <a:p>
            <a:pPr/>
            <a:r>
              <a:t>- Come intrappolare un solo atomo?</a:t>
            </a:r>
          </a:p>
        </p:txBody>
      </p:sp>
      <p:sp>
        <p:nvSpPr>
          <p:cNvPr id="939" name="Cone 1"/>
          <p:cNvSpPr/>
          <p:nvPr/>
        </p:nvSpPr>
        <p:spPr>
          <a:xfrm flipH="1" rot="12600000">
            <a:off x="1935059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0" name="Cone 2"/>
          <p:cNvSpPr/>
          <p:nvPr/>
        </p:nvSpPr>
        <p:spPr>
          <a:xfrm rot="1800000">
            <a:off x="1261743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1" name="Atom"/>
          <p:cNvSpPr/>
          <p:nvPr/>
        </p:nvSpPr>
        <p:spPr>
          <a:xfrm>
            <a:off x="1960294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2" name="Cone 1"/>
          <p:cNvSpPr/>
          <p:nvPr/>
        </p:nvSpPr>
        <p:spPr>
          <a:xfrm flipH="1" rot="12600000">
            <a:off x="22180176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3" name="Cone 2"/>
          <p:cNvSpPr/>
          <p:nvPr/>
        </p:nvSpPr>
        <p:spPr>
          <a:xfrm rot="1800000">
            <a:off x="21506859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4" name="Atom"/>
          <p:cNvSpPr/>
          <p:nvPr/>
        </p:nvSpPr>
        <p:spPr>
          <a:xfrm>
            <a:off x="22205412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5" name="Domande:"/>
          <p:cNvSpPr txBox="1"/>
          <p:nvPr/>
        </p:nvSpPr>
        <p:spPr>
          <a:xfrm>
            <a:off x="2210258" y="6910298"/>
            <a:ext cx="3901034" cy="1018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100">
                <a:solidFill>
                  <a:srgbClr val="000000"/>
                </a:solidFill>
              </a:defRPr>
            </a:lvl1pPr>
          </a:lstStyle>
          <a:p>
            <a:pPr/>
            <a:r>
              <a:t>Domande:</a:t>
            </a:r>
          </a:p>
        </p:txBody>
      </p:sp>
      <p:sp>
        <p:nvSpPr>
          <p:cNvPr id="946" name="Arrow"/>
          <p:cNvSpPr/>
          <p:nvPr/>
        </p:nvSpPr>
        <p:spPr>
          <a:xfrm>
            <a:off x="7332047" y="6784762"/>
            <a:ext cx="188634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7" name="Caratterizzazione della…"/>
          <p:cNvSpPr txBox="1"/>
          <p:nvPr>
            <p:ph type="title"/>
          </p:nvPr>
        </p:nvSpPr>
        <p:spPr>
          <a:xfrm>
            <a:off x="1206500" y="460240"/>
            <a:ext cx="21971000" cy="2080571"/>
          </a:xfrm>
          <a:prstGeom prst="rect">
            <a:avLst/>
          </a:prstGeom>
        </p:spPr>
        <p:txBody>
          <a:bodyPr anchor="ctr"/>
          <a:lstStyle/>
          <a:p>
            <a:pPr algn="ctr" defTabSz="2145738">
              <a:defRPr spc="-142" sz="7128"/>
            </a:pPr>
            <a:r>
              <a:t>Caratterizzazione della </a:t>
            </a:r>
          </a:p>
          <a:p>
            <a:pPr algn="ctr" defTabSz="2145738">
              <a:defRPr spc="-142" sz="7128"/>
            </a:pPr>
            <a:r>
              <a:t>Trappola Dipolare</a:t>
            </a:r>
          </a:p>
        </p:txBody>
      </p:sp>
      <p:sp>
        <p:nvSpPr>
          <p:cNvPr id="948" name="Approved"/>
          <p:cNvSpPr/>
          <p:nvPr/>
        </p:nvSpPr>
        <p:spPr>
          <a:xfrm>
            <a:off x="20135972" y="5130199"/>
            <a:ext cx="1886349" cy="188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loading_time_experiment_negative.png" descr="loading_time_experiment_negat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9755" y="6700911"/>
            <a:ext cx="8539869" cy="6404902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Tempo di riempimento"/>
          <p:cNvSpPr txBox="1"/>
          <p:nvPr>
            <p:ph type="title"/>
          </p:nvPr>
        </p:nvSpPr>
        <p:spPr>
          <a:xfrm>
            <a:off x="6205530" y="392437"/>
            <a:ext cx="11972940" cy="2321200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Tempo di riempimento</a:t>
            </a:r>
          </a:p>
        </p:txBody>
      </p:sp>
      <p:pic>
        <p:nvPicPr>
          <p:cNvPr id="952" name="Screenshot 2023-03-12 at 20.39.34.png" descr="Screenshot 2023-03-12 at 20.39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81460" y="2548003"/>
            <a:ext cx="7988301" cy="405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3" name="loading_time_n_ions.png" descr="loading_time_n_ion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0105" y="3578952"/>
            <a:ext cx="11480723" cy="8610542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Variando"/>
          <p:cNvSpPr txBox="1"/>
          <p:nvPr/>
        </p:nvSpPr>
        <p:spPr>
          <a:xfrm>
            <a:off x="7829725" y="3464410"/>
            <a:ext cx="2347723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Variando</a:t>
            </a:r>
          </a:p>
        </p:txBody>
      </p:sp>
      <p:sp>
        <p:nvSpPr>
          <p:cNvPr id="955" name="Equation"/>
          <p:cNvSpPr txBox="1"/>
          <p:nvPr/>
        </p:nvSpPr>
        <p:spPr>
          <a:xfrm>
            <a:off x="10310069" y="3692062"/>
            <a:ext cx="1522123" cy="5291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4500"/>
          </a:p>
        </p:txBody>
      </p:sp>
      <p:sp>
        <p:nvSpPr>
          <p:cNvPr id="956" name="Equation"/>
          <p:cNvSpPr txBox="1"/>
          <p:nvPr/>
        </p:nvSpPr>
        <p:spPr>
          <a:xfrm>
            <a:off x="17227959" y="6521497"/>
            <a:ext cx="615897" cy="4349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5000"/>
          </a:p>
        </p:txBody>
      </p:sp>
      <p:sp>
        <p:nvSpPr>
          <p:cNvPr id="957" name="Rectangle"/>
          <p:cNvSpPr/>
          <p:nvPr/>
        </p:nvSpPr>
        <p:spPr>
          <a:xfrm>
            <a:off x="5807061" y="11706738"/>
            <a:ext cx="3286958" cy="10758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8" name="Equation"/>
          <p:cNvSpPr txBox="1"/>
          <p:nvPr/>
        </p:nvSpPr>
        <p:spPr>
          <a:xfrm>
            <a:off x="6471052" y="11812794"/>
            <a:ext cx="1958976" cy="5270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m:rPr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m:rPr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000"/>
          </a:p>
        </p:txBody>
      </p:sp>
      <p:sp>
        <p:nvSpPr>
          <p:cNvPr id="959" name="Numero di atomi"/>
          <p:cNvSpPr/>
          <p:nvPr/>
        </p:nvSpPr>
        <p:spPr>
          <a:xfrm rot="16198057">
            <a:off x="-569783" y="7586912"/>
            <a:ext cx="4759898" cy="594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Numero di atomi</a:t>
            </a:r>
          </a:p>
        </p:txBody>
      </p:sp>
      <p:sp>
        <p:nvSpPr>
          <p:cNvPr id="960" name="Rectangle"/>
          <p:cNvSpPr/>
          <p:nvPr/>
        </p:nvSpPr>
        <p:spPr>
          <a:xfrm>
            <a:off x="16206210" y="12738820"/>
            <a:ext cx="3286958" cy="771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1" name="Equation"/>
          <p:cNvSpPr txBox="1"/>
          <p:nvPr/>
        </p:nvSpPr>
        <p:spPr>
          <a:xfrm>
            <a:off x="16870201" y="12844877"/>
            <a:ext cx="1958976" cy="5270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m:rPr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m:rPr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000"/>
          </a:p>
        </p:txBody>
      </p:sp>
      <p:sp>
        <p:nvSpPr>
          <p:cNvPr id="962" name="Numero di atomi"/>
          <p:cNvSpPr/>
          <p:nvPr/>
        </p:nvSpPr>
        <p:spPr>
          <a:xfrm rot="16198057">
            <a:off x="11465269" y="9417598"/>
            <a:ext cx="4759898" cy="594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Numero di atomi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Rounded Rectangle"/>
          <p:cNvSpPr/>
          <p:nvPr/>
        </p:nvSpPr>
        <p:spPr>
          <a:xfrm>
            <a:off x="10439151" y="6112145"/>
            <a:ext cx="9840726" cy="807970"/>
          </a:xfrm>
          <a:prstGeom prst="roundRect">
            <a:avLst>
              <a:gd name="adj" fmla="val 32605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5" name="Cone 1"/>
          <p:cNvSpPr/>
          <p:nvPr/>
        </p:nvSpPr>
        <p:spPr>
          <a:xfrm flipH="1" rot="12600000">
            <a:off x="1935059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6" name="Cone 2"/>
          <p:cNvSpPr/>
          <p:nvPr/>
        </p:nvSpPr>
        <p:spPr>
          <a:xfrm rot="1800000">
            <a:off x="1261743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7" name="Atom"/>
          <p:cNvSpPr/>
          <p:nvPr/>
        </p:nvSpPr>
        <p:spPr>
          <a:xfrm>
            <a:off x="1960294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8" name="Cone 1"/>
          <p:cNvSpPr/>
          <p:nvPr/>
        </p:nvSpPr>
        <p:spPr>
          <a:xfrm flipH="1" rot="12600000">
            <a:off x="22180176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9" name="Cone 2"/>
          <p:cNvSpPr/>
          <p:nvPr/>
        </p:nvSpPr>
        <p:spPr>
          <a:xfrm rot="1800000">
            <a:off x="21506859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0" name="Atom"/>
          <p:cNvSpPr/>
          <p:nvPr/>
        </p:nvSpPr>
        <p:spPr>
          <a:xfrm>
            <a:off x="22205412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1" name="Domande:"/>
          <p:cNvSpPr txBox="1"/>
          <p:nvPr/>
        </p:nvSpPr>
        <p:spPr>
          <a:xfrm>
            <a:off x="2210258" y="6910298"/>
            <a:ext cx="3901034" cy="1018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100">
                <a:solidFill>
                  <a:srgbClr val="000000"/>
                </a:solidFill>
              </a:defRPr>
            </a:lvl1pPr>
          </a:lstStyle>
          <a:p>
            <a:pPr/>
            <a:r>
              <a:t>Domande:</a:t>
            </a:r>
          </a:p>
        </p:txBody>
      </p:sp>
      <p:sp>
        <p:nvSpPr>
          <p:cNvPr id="972" name="Arrow"/>
          <p:cNvSpPr/>
          <p:nvPr/>
        </p:nvSpPr>
        <p:spPr>
          <a:xfrm>
            <a:off x="7332047" y="6784762"/>
            <a:ext cx="188634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3" name="Caratterizzazione della…"/>
          <p:cNvSpPr txBox="1"/>
          <p:nvPr>
            <p:ph type="title"/>
          </p:nvPr>
        </p:nvSpPr>
        <p:spPr>
          <a:xfrm>
            <a:off x="1206500" y="460240"/>
            <a:ext cx="21971000" cy="2080571"/>
          </a:xfrm>
          <a:prstGeom prst="rect">
            <a:avLst/>
          </a:prstGeom>
        </p:spPr>
        <p:txBody>
          <a:bodyPr anchor="ctr"/>
          <a:lstStyle/>
          <a:p>
            <a:pPr algn="ctr" defTabSz="2145738">
              <a:defRPr spc="-142" sz="7128"/>
            </a:pPr>
            <a:r>
              <a:t>Caratterizzazione della </a:t>
            </a:r>
          </a:p>
          <a:p>
            <a:pPr algn="ctr" defTabSz="2145738">
              <a:defRPr spc="-142" sz="7128"/>
            </a:pPr>
            <a:r>
              <a:t>Trappola Dipolare</a:t>
            </a:r>
          </a:p>
        </p:txBody>
      </p:sp>
      <p:sp>
        <p:nvSpPr>
          <p:cNvPr id="974" name="Approved"/>
          <p:cNvSpPr/>
          <p:nvPr/>
        </p:nvSpPr>
        <p:spPr>
          <a:xfrm>
            <a:off x="20135972" y="5130199"/>
            <a:ext cx="1886349" cy="188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5" name="Rounded Rectangle"/>
          <p:cNvSpPr/>
          <p:nvPr/>
        </p:nvSpPr>
        <p:spPr>
          <a:xfrm>
            <a:off x="10425172" y="6923897"/>
            <a:ext cx="8247797" cy="807970"/>
          </a:xfrm>
          <a:prstGeom prst="roundRect">
            <a:avLst>
              <a:gd name="adj" fmla="val 32605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6" name="Approved"/>
          <p:cNvSpPr/>
          <p:nvPr/>
        </p:nvSpPr>
        <p:spPr>
          <a:xfrm>
            <a:off x="18611512" y="6789897"/>
            <a:ext cx="1011277" cy="1011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7" name="- Quanti atomi intrappoliamo?…"/>
          <p:cNvSpPr txBox="1"/>
          <p:nvPr>
            <p:ph type="body" sz="quarter" idx="1"/>
          </p:nvPr>
        </p:nvSpPr>
        <p:spPr>
          <a:xfrm>
            <a:off x="10030542" y="5016572"/>
            <a:ext cx="13231640" cy="4557927"/>
          </a:xfrm>
          <a:prstGeom prst="rect">
            <a:avLst/>
          </a:prstGeom>
        </p:spPr>
        <p:txBody>
          <a:bodyPr anchor="ctr"/>
          <a:lstStyle/>
          <a:p>
            <a:pPr/>
            <a:r>
              <a:t>- Quanti atomi intrappoliamo?</a:t>
            </a:r>
          </a:p>
          <a:p>
            <a:pPr/>
            <a:r>
              <a:t>- Tempo di riempimento?</a:t>
            </a:r>
          </a:p>
          <a:p>
            <a:pPr/>
            <a:r>
              <a:t>- Come intrappolare un solo atomo?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ircle"/>
          <p:cNvSpPr/>
          <p:nvPr/>
        </p:nvSpPr>
        <p:spPr>
          <a:xfrm>
            <a:off x="2706131" y="5131750"/>
            <a:ext cx="1270001" cy="1270001"/>
          </a:xfrm>
          <a:prstGeom prst="ellipse">
            <a:avLst/>
          </a:prstGeom>
          <a:solidFill>
            <a:schemeClr val="accent1">
              <a:alpha val="1769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Circle"/>
          <p:cNvSpPr/>
          <p:nvPr/>
        </p:nvSpPr>
        <p:spPr>
          <a:xfrm>
            <a:off x="3304570" y="5131750"/>
            <a:ext cx="1270001" cy="1270001"/>
          </a:xfrm>
          <a:prstGeom prst="ellipse">
            <a:avLst/>
          </a:prstGeom>
          <a:solidFill>
            <a:schemeClr val="accent1">
              <a:alpha val="55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Circle"/>
          <p:cNvSpPr/>
          <p:nvPr/>
        </p:nvSpPr>
        <p:spPr>
          <a:xfrm>
            <a:off x="2959684" y="5131750"/>
            <a:ext cx="1270001" cy="1270001"/>
          </a:xfrm>
          <a:prstGeom prst="ellipse">
            <a:avLst/>
          </a:prstGeom>
          <a:solidFill>
            <a:schemeClr val="accent1">
              <a:alpha val="402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Circle"/>
          <p:cNvSpPr/>
          <p:nvPr/>
        </p:nvSpPr>
        <p:spPr>
          <a:xfrm>
            <a:off x="3639457" y="5131750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Circle"/>
          <p:cNvSpPr/>
          <p:nvPr/>
        </p:nvSpPr>
        <p:spPr>
          <a:xfrm>
            <a:off x="5238227" y="5131750"/>
            <a:ext cx="1270001" cy="1270001"/>
          </a:xfrm>
          <a:prstGeom prst="ellipse">
            <a:avLst/>
          </a:prstGeom>
          <a:solidFill>
            <a:schemeClr val="accent1">
              <a:alpha val="1769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Circle"/>
          <p:cNvSpPr/>
          <p:nvPr/>
        </p:nvSpPr>
        <p:spPr>
          <a:xfrm>
            <a:off x="5836666" y="5131750"/>
            <a:ext cx="1270001" cy="1270001"/>
          </a:xfrm>
          <a:prstGeom prst="ellipse">
            <a:avLst/>
          </a:prstGeom>
          <a:solidFill>
            <a:schemeClr val="accent1">
              <a:alpha val="55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Circle"/>
          <p:cNvSpPr/>
          <p:nvPr/>
        </p:nvSpPr>
        <p:spPr>
          <a:xfrm>
            <a:off x="5491779" y="5131750"/>
            <a:ext cx="1270001" cy="1270001"/>
          </a:xfrm>
          <a:prstGeom prst="ellipse">
            <a:avLst/>
          </a:prstGeom>
          <a:solidFill>
            <a:schemeClr val="accent1">
              <a:alpha val="402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Circle"/>
          <p:cNvSpPr/>
          <p:nvPr/>
        </p:nvSpPr>
        <p:spPr>
          <a:xfrm>
            <a:off x="6171553" y="5131750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Circle"/>
          <p:cNvSpPr/>
          <p:nvPr/>
        </p:nvSpPr>
        <p:spPr>
          <a:xfrm>
            <a:off x="7770324" y="5131750"/>
            <a:ext cx="1270001" cy="1270001"/>
          </a:xfrm>
          <a:prstGeom prst="ellipse">
            <a:avLst/>
          </a:prstGeom>
          <a:solidFill>
            <a:schemeClr val="accent1">
              <a:alpha val="1769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Circle"/>
          <p:cNvSpPr/>
          <p:nvPr/>
        </p:nvSpPr>
        <p:spPr>
          <a:xfrm>
            <a:off x="8368763" y="5131750"/>
            <a:ext cx="1270001" cy="1270001"/>
          </a:xfrm>
          <a:prstGeom prst="ellipse">
            <a:avLst/>
          </a:prstGeom>
          <a:solidFill>
            <a:schemeClr val="accent1">
              <a:alpha val="55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Circle"/>
          <p:cNvSpPr/>
          <p:nvPr/>
        </p:nvSpPr>
        <p:spPr>
          <a:xfrm>
            <a:off x="8023876" y="5131750"/>
            <a:ext cx="1270001" cy="1270001"/>
          </a:xfrm>
          <a:prstGeom prst="ellipse">
            <a:avLst/>
          </a:prstGeom>
          <a:solidFill>
            <a:schemeClr val="accent1">
              <a:alpha val="402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Circle"/>
          <p:cNvSpPr/>
          <p:nvPr/>
        </p:nvSpPr>
        <p:spPr>
          <a:xfrm>
            <a:off x="8703650" y="5131750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Circle"/>
          <p:cNvSpPr/>
          <p:nvPr/>
        </p:nvSpPr>
        <p:spPr>
          <a:xfrm>
            <a:off x="10302419" y="5131750"/>
            <a:ext cx="1270001" cy="1270001"/>
          </a:xfrm>
          <a:prstGeom prst="ellipse">
            <a:avLst/>
          </a:prstGeom>
          <a:solidFill>
            <a:schemeClr val="accent1">
              <a:alpha val="1769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3" name="Circle"/>
          <p:cNvSpPr/>
          <p:nvPr/>
        </p:nvSpPr>
        <p:spPr>
          <a:xfrm>
            <a:off x="10900858" y="5131750"/>
            <a:ext cx="1270001" cy="1270001"/>
          </a:xfrm>
          <a:prstGeom prst="ellipse">
            <a:avLst/>
          </a:prstGeom>
          <a:solidFill>
            <a:schemeClr val="accent1">
              <a:alpha val="55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Circle"/>
          <p:cNvSpPr/>
          <p:nvPr/>
        </p:nvSpPr>
        <p:spPr>
          <a:xfrm>
            <a:off x="10555972" y="5131750"/>
            <a:ext cx="1270001" cy="1270001"/>
          </a:xfrm>
          <a:prstGeom prst="ellipse">
            <a:avLst/>
          </a:prstGeom>
          <a:solidFill>
            <a:schemeClr val="accent1">
              <a:alpha val="4029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5" name="Circle"/>
          <p:cNvSpPr/>
          <p:nvPr/>
        </p:nvSpPr>
        <p:spPr>
          <a:xfrm>
            <a:off x="11235745" y="5131750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6" name="Circle"/>
          <p:cNvSpPr/>
          <p:nvPr/>
        </p:nvSpPr>
        <p:spPr>
          <a:xfrm>
            <a:off x="11346778" y="9818875"/>
            <a:ext cx="1582025" cy="1582025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" name="Circle"/>
          <p:cNvSpPr/>
          <p:nvPr/>
        </p:nvSpPr>
        <p:spPr>
          <a:xfrm>
            <a:off x="13878875" y="9818875"/>
            <a:ext cx="1582025" cy="1582025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Rydberg Atomtronica (eccitazioni in movimento)"/>
          <p:cNvSpPr txBox="1"/>
          <p:nvPr/>
        </p:nvSpPr>
        <p:spPr>
          <a:xfrm>
            <a:off x="8506983" y="8057572"/>
            <a:ext cx="1467294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5000">
                <a:solidFill>
                  <a:srgbClr val="000000"/>
                </a:solidFill>
              </a:defRPr>
            </a:lvl1pPr>
          </a:lstStyle>
          <a:p>
            <a:pPr/>
            <a:r>
              <a:t>Rydberg Atomtronica (eccitazioni in movimento)</a:t>
            </a:r>
          </a:p>
        </p:txBody>
      </p:sp>
      <p:sp>
        <p:nvSpPr>
          <p:cNvPr id="199" name="Circle"/>
          <p:cNvSpPr/>
          <p:nvPr/>
        </p:nvSpPr>
        <p:spPr>
          <a:xfrm>
            <a:off x="16566984" y="9974888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Circle"/>
          <p:cNvSpPr/>
          <p:nvPr/>
        </p:nvSpPr>
        <p:spPr>
          <a:xfrm>
            <a:off x="19099079" y="9974888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" name="Connection Line"/>
          <p:cNvSpPr/>
          <p:nvPr/>
        </p:nvSpPr>
        <p:spPr>
          <a:xfrm>
            <a:off x="15376701" y="11242545"/>
            <a:ext cx="1292180" cy="241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6" fill="norm" stroke="1" extrusionOk="0">
                <a:moveTo>
                  <a:pt x="0" y="1963"/>
                </a:moveTo>
                <a:cubicBezTo>
                  <a:pt x="7276" y="21600"/>
                  <a:pt x="14476" y="209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15" name="Connection Line"/>
          <p:cNvSpPr/>
          <p:nvPr/>
        </p:nvSpPr>
        <p:spPr>
          <a:xfrm>
            <a:off x="12752972" y="11242545"/>
            <a:ext cx="1292180" cy="266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3" fill="norm" stroke="1" extrusionOk="0">
                <a:moveTo>
                  <a:pt x="0" y="1778"/>
                </a:moveTo>
                <a:cubicBezTo>
                  <a:pt x="7539" y="21600"/>
                  <a:pt x="14739" y="21007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03" name="Line"/>
          <p:cNvSpPr/>
          <p:nvPr/>
        </p:nvSpPr>
        <p:spPr>
          <a:xfrm>
            <a:off x="2214487" y="6630662"/>
            <a:ext cx="11202466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1" sz="3000">
                <a:solidFill>
                  <a:srgbClr val="000000"/>
                </a:solidFill>
              </a:defRPr>
            </a:pPr>
          </a:p>
        </p:txBody>
      </p:sp>
      <p:sp>
        <p:nvSpPr>
          <p:cNvPr id="204" name="Line"/>
          <p:cNvSpPr/>
          <p:nvPr/>
        </p:nvSpPr>
        <p:spPr>
          <a:xfrm>
            <a:off x="2214488" y="4902838"/>
            <a:ext cx="11202466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1" sz="3000">
                <a:solidFill>
                  <a:srgbClr val="000000"/>
                </a:solidFill>
              </a:defRPr>
            </a:pPr>
          </a:p>
        </p:txBody>
      </p:sp>
      <p:sp>
        <p:nvSpPr>
          <p:cNvPr id="205" name="Ry"/>
          <p:cNvSpPr txBox="1"/>
          <p:nvPr/>
        </p:nvSpPr>
        <p:spPr>
          <a:xfrm>
            <a:off x="11844230" y="10329663"/>
            <a:ext cx="58712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Ry</a:t>
            </a:r>
          </a:p>
        </p:txBody>
      </p:sp>
      <p:sp>
        <p:nvSpPr>
          <p:cNvPr id="206" name="Ry"/>
          <p:cNvSpPr txBox="1"/>
          <p:nvPr/>
        </p:nvSpPr>
        <p:spPr>
          <a:xfrm>
            <a:off x="14376327" y="10329663"/>
            <a:ext cx="58712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Ry</a:t>
            </a:r>
          </a:p>
        </p:txBody>
      </p:sp>
      <p:sp>
        <p:nvSpPr>
          <p:cNvPr id="207" name="arXiv:2008.04439"/>
          <p:cNvSpPr txBox="1"/>
          <p:nvPr/>
        </p:nvSpPr>
        <p:spPr>
          <a:xfrm>
            <a:off x="15965051" y="6475157"/>
            <a:ext cx="445548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30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defTabSz="457200">
              <a:defRPr sz="3000">
                <a:solidFill>
                  <a:srgbClr val="551A8B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hlinkClick r:id="rId2" invalidUrl="" action="" tgtFrame="" tooltip="" history="1" highlightClick="0" endSnd="0"/>
              </a:rPr>
              <a:t>arXiv:2008.04439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8" name="Screenshot 2023-03-19 at 12.53.31.png" descr="Screenshot 2023-03-19 at 12.53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86446" y="3399340"/>
            <a:ext cx="3758216" cy="3421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shot 2023-03-19 at 12.54.56.png" descr="Screenshot 2023-03-19 at 12.54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740" y="9115215"/>
            <a:ext cx="7354840" cy="260762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arXiv:2212.12490"/>
          <p:cNvSpPr txBox="1"/>
          <p:nvPr/>
        </p:nvSpPr>
        <p:spPr>
          <a:xfrm>
            <a:off x="3660233" y="11239788"/>
            <a:ext cx="3435772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algn="l" defTabSz="457200">
              <a:defRPr sz="3000">
                <a:solidFill>
                  <a:srgbClr val="551A8B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hlinkClick r:id="rId5" invalidUrl="" action="" tgtFrame="" tooltip="" history="1" highlightClick="0" endSnd="0"/>
              </a:rPr>
              <a:t>arXiv:2212.12490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1" name="Cos’è l’Atomtronica?"/>
          <p:cNvSpPr txBox="1"/>
          <p:nvPr>
            <p:ph type="ctrTitle"/>
          </p:nvPr>
        </p:nvSpPr>
        <p:spPr>
          <a:xfrm>
            <a:off x="1206498" y="807589"/>
            <a:ext cx="21971004" cy="2177804"/>
          </a:xfrm>
          <a:prstGeom prst="rect">
            <a:avLst/>
          </a:prstGeom>
        </p:spPr>
        <p:txBody>
          <a:bodyPr anchor="t"/>
          <a:lstStyle>
            <a:lvl1pPr algn="ctr"/>
          </a:lstStyle>
          <a:p>
            <a:pPr/>
            <a:r>
              <a:t>Cos’è l’Atomtronica?</a:t>
            </a:r>
          </a:p>
        </p:txBody>
      </p:sp>
      <p:sp>
        <p:nvSpPr>
          <p:cNvPr id="212" name="Atomtronica (atomi in movimento)"/>
          <p:cNvSpPr txBox="1"/>
          <p:nvPr/>
        </p:nvSpPr>
        <p:spPr>
          <a:xfrm>
            <a:off x="2445855" y="3967818"/>
            <a:ext cx="1039876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5000">
                <a:solidFill>
                  <a:srgbClr val="000000"/>
                </a:solidFill>
              </a:defRPr>
            </a:lvl1pPr>
          </a:lstStyle>
          <a:p>
            <a:pPr/>
            <a:r>
              <a:t>Atomtronica (atomi in movimento)</a:t>
            </a:r>
          </a:p>
        </p:txBody>
      </p:sp>
      <p:sp>
        <p:nvSpPr>
          <p:cNvPr id="213" name="“Rydbergtronica”"/>
          <p:cNvSpPr txBox="1"/>
          <p:nvPr/>
        </p:nvSpPr>
        <p:spPr>
          <a:xfrm>
            <a:off x="9980568" y="8796704"/>
            <a:ext cx="4314445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4000"/>
            </a:lvl1pPr>
          </a:lstStyle>
          <a:p>
            <a:pPr/>
            <a:r>
              <a:t>“Rydbergtronica”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Com’è distribuito il numero di atomi nello stato stazionario?…"/>
          <p:cNvSpPr txBox="1"/>
          <p:nvPr>
            <p:ph type="body" sz="quarter" idx="1"/>
          </p:nvPr>
        </p:nvSpPr>
        <p:spPr>
          <a:xfrm>
            <a:off x="1549939" y="5228252"/>
            <a:ext cx="9779001" cy="5385424"/>
          </a:xfrm>
          <a:prstGeom prst="rect">
            <a:avLst/>
          </a:prstGeom>
        </p:spPr>
        <p:txBody>
          <a:bodyPr/>
          <a:lstStyle/>
          <a:p>
            <a:pPr defTabSz="808990">
              <a:defRPr sz="5390"/>
            </a:pPr>
            <a:r>
              <a:t>Com’è distribuito il numero di atomi nello stato stazionario?</a:t>
            </a:r>
          </a:p>
          <a:p>
            <a:pPr defTabSz="808990">
              <a:defRPr sz="5390"/>
            </a:pPr>
          </a:p>
          <a:p>
            <a:pPr defTabSz="808990">
              <a:defRPr sz="5390"/>
            </a:pPr>
            <a:r>
              <a:t>Nello stato stazionario:</a:t>
            </a:r>
          </a:p>
          <a:p>
            <a:pPr defTabSz="808990">
              <a:defRPr sz="5390"/>
            </a:pPr>
            <a:r>
              <a:t>              </a:t>
            </a:r>
            <a14:m>
              <m:oMath>
                <m:f>
                  <m:fPr>
                    <m:ctrlPr>
                      <a:rPr xmlns:a="http://schemas.openxmlformats.org/drawingml/2006/main" sz="6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num>
                  <m:den>
                    <m:r>
                      <a:rPr xmlns:a="http://schemas.openxmlformats.org/drawingml/2006/main" sz="6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6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den>
                </m:f>
                <m:sSub>
                  <m:e>
                    <m:r>
                      <a:rPr xmlns:a="http://schemas.openxmlformats.org/drawingml/2006/main" sz="6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6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6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endParaRPr sz="5500"/>
          </a:p>
        </p:txBody>
      </p:sp>
      <p:pic>
        <p:nvPicPr>
          <p:cNvPr id="980" name="Screenshot 2023-02-18 at 15.28.18.png" descr="Screenshot 2023-02-18 at 15.28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3678" y="9770745"/>
            <a:ext cx="8166101" cy="2400301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Line"/>
          <p:cNvSpPr/>
          <p:nvPr/>
        </p:nvSpPr>
        <p:spPr>
          <a:xfrm>
            <a:off x="9360095" y="9997545"/>
            <a:ext cx="2545873" cy="551648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982" name="Screenshot 2023-03-20 at 11.25.17.png" descr="Screenshot 2023-03-20 at 11.25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86407" y="3659235"/>
            <a:ext cx="8700641" cy="2784206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Equation"/>
          <p:cNvSpPr txBox="1"/>
          <p:nvPr/>
        </p:nvSpPr>
        <p:spPr>
          <a:xfrm>
            <a:off x="15975122" y="6632188"/>
            <a:ext cx="3323211" cy="4516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800"/>
          </a:p>
        </p:txBody>
      </p:sp>
      <p:sp>
        <p:nvSpPr>
          <p:cNvPr id="984" name="Line"/>
          <p:cNvSpPr/>
          <p:nvPr/>
        </p:nvSpPr>
        <p:spPr>
          <a:xfrm flipH="1">
            <a:off x="16236081" y="7176338"/>
            <a:ext cx="495983" cy="7035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85" name="Line"/>
          <p:cNvSpPr/>
          <p:nvPr/>
        </p:nvSpPr>
        <p:spPr>
          <a:xfrm>
            <a:off x="17947605" y="7198605"/>
            <a:ext cx="480202" cy="6687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86" name="Rate di riempimento"/>
          <p:cNvSpPr txBox="1"/>
          <p:nvPr/>
        </p:nvSpPr>
        <p:spPr>
          <a:xfrm>
            <a:off x="18591499" y="2757207"/>
            <a:ext cx="286969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riempimento</a:t>
            </a:r>
          </a:p>
        </p:txBody>
      </p:sp>
      <p:sp>
        <p:nvSpPr>
          <p:cNvPr id="993" name="Connection Line"/>
          <p:cNvSpPr/>
          <p:nvPr/>
        </p:nvSpPr>
        <p:spPr>
          <a:xfrm>
            <a:off x="15974748" y="3023966"/>
            <a:ext cx="2555449" cy="682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315" y="7896"/>
                  <a:pt x="12515" y="696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94" name="Connection Line"/>
          <p:cNvSpPr/>
          <p:nvPr/>
        </p:nvSpPr>
        <p:spPr>
          <a:xfrm>
            <a:off x="18355820" y="3283284"/>
            <a:ext cx="490021" cy="422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95" name="Connection Line"/>
          <p:cNvSpPr/>
          <p:nvPr/>
        </p:nvSpPr>
        <p:spPr>
          <a:xfrm>
            <a:off x="20581579" y="3304235"/>
            <a:ext cx="200748" cy="40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90" name="Come intrappolare un singolo atomo?"/>
          <p:cNvSpPr txBox="1"/>
          <p:nvPr>
            <p:ph type="title"/>
          </p:nvPr>
        </p:nvSpPr>
        <p:spPr>
          <a:xfrm>
            <a:off x="4158389" y="46566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intrappolare un singolo atomo?</a:t>
            </a:r>
          </a:p>
        </p:txBody>
      </p:sp>
      <p:sp>
        <p:nvSpPr>
          <p:cNvPr id="991" name="Rate di collisioni a singolo corpo"/>
          <p:cNvSpPr txBox="1"/>
          <p:nvPr/>
        </p:nvSpPr>
        <p:spPr>
          <a:xfrm>
            <a:off x="12907250" y="8016043"/>
            <a:ext cx="453390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collisioni a singolo corpo</a:t>
            </a:r>
          </a:p>
        </p:txBody>
      </p:sp>
      <p:sp>
        <p:nvSpPr>
          <p:cNvPr id="992" name="Rate di collisioni a due corpi"/>
          <p:cNvSpPr txBox="1"/>
          <p:nvPr/>
        </p:nvSpPr>
        <p:spPr>
          <a:xfrm>
            <a:off x="18216201" y="7974700"/>
            <a:ext cx="395843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collisioni a due corpi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stationary_state_parameters_space.png" descr="stationary_state_parameters_sp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8586" y="2926365"/>
            <a:ext cx="11025764" cy="8269323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ome intrappolare un singolo atomo?"/>
          <p:cNvSpPr txBox="1"/>
          <p:nvPr>
            <p:ph type="title"/>
          </p:nvPr>
        </p:nvSpPr>
        <p:spPr>
          <a:xfrm>
            <a:off x="4158389" y="46566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intrappolare un singolo atomo?</a:t>
            </a:r>
          </a:p>
        </p:txBody>
      </p:sp>
      <p:sp>
        <p:nvSpPr>
          <p:cNvPr id="1013" name="Connection Line"/>
          <p:cNvSpPr/>
          <p:nvPr/>
        </p:nvSpPr>
        <p:spPr>
          <a:xfrm>
            <a:off x="17953234" y="4605799"/>
            <a:ext cx="1341153" cy="784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9282" y="2540"/>
                  <a:pt x="16482" y="9740"/>
                  <a:pt x="21600" y="21600"/>
                </a:cubicBezTo>
              </a:path>
            </a:pathLst>
          </a:custGeom>
          <a:ln w="38100">
            <a:solidFill>
              <a:srgbClr val="929292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00" name="Equation"/>
          <p:cNvSpPr txBox="1"/>
          <p:nvPr/>
        </p:nvSpPr>
        <p:spPr>
          <a:xfrm>
            <a:off x="18310190" y="4156929"/>
            <a:ext cx="288469" cy="45977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</m:oMath>
              </m:oMathPara>
            </a14:m>
            <a:endParaRPr sz="4100"/>
          </a:p>
        </p:txBody>
      </p:sp>
      <p:sp>
        <p:nvSpPr>
          <p:cNvPr id="1001" name="Rectangle"/>
          <p:cNvSpPr/>
          <p:nvPr/>
        </p:nvSpPr>
        <p:spPr>
          <a:xfrm>
            <a:off x="18478072" y="6140502"/>
            <a:ext cx="288468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2" name="Rectangle"/>
          <p:cNvSpPr/>
          <p:nvPr/>
        </p:nvSpPr>
        <p:spPr>
          <a:xfrm>
            <a:off x="18376910" y="7208222"/>
            <a:ext cx="161381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3" name="Rectangle"/>
          <p:cNvSpPr/>
          <p:nvPr/>
        </p:nvSpPr>
        <p:spPr>
          <a:xfrm>
            <a:off x="20335447" y="5607102"/>
            <a:ext cx="288468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4" name="Rectangle"/>
          <p:cNvSpPr/>
          <p:nvPr/>
        </p:nvSpPr>
        <p:spPr>
          <a:xfrm>
            <a:off x="20732322" y="4105327"/>
            <a:ext cx="288468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005" name="stationary_state_parameters_space_no_points.png" descr="stationary_state_parameters_space_no_poin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21251" y="2668085"/>
            <a:ext cx="12062688" cy="9047017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Equation"/>
          <p:cNvSpPr txBox="1"/>
          <p:nvPr/>
        </p:nvSpPr>
        <p:spPr>
          <a:xfrm>
            <a:off x="19539636" y="3123355"/>
            <a:ext cx="3050745" cy="4186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sSup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100"/>
          </a:p>
        </p:txBody>
      </p:sp>
      <p:sp>
        <p:nvSpPr>
          <p:cNvPr id="1007" name="Equation"/>
          <p:cNvSpPr txBox="1"/>
          <p:nvPr/>
        </p:nvSpPr>
        <p:spPr>
          <a:xfrm>
            <a:off x="4717253" y="5835629"/>
            <a:ext cx="3444374" cy="13195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</m:oMath>
              </m:oMathPara>
            </a14:m>
            <a:endParaRPr sz="4700"/>
          </a:p>
        </p:txBody>
      </p:sp>
      <p:sp>
        <p:nvSpPr>
          <p:cNvPr id="1008" name="Rate di collisioni a singolo corpo:"/>
          <p:cNvSpPr txBox="1"/>
          <p:nvPr/>
        </p:nvSpPr>
        <p:spPr>
          <a:xfrm>
            <a:off x="17691992" y="12236433"/>
            <a:ext cx="461863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collisioni a singolo corpo:</a:t>
            </a:r>
          </a:p>
        </p:txBody>
      </p:sp>
      <p:sp>
        <p:nvSpPr>
          <p:cNvPr id="1009" name="Rate di riempimento:"/>
          <p:cNvSpPr txBox="1"/>
          <p:nvPr/>
        </p:nvSpPr>
        <p:spPr>
          <a:xfrm>
            <a:off x="13356778" y="12236433"/>
            <a:ext cx="303916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riempimento: </a:t>
            </a:r>
          </a:p>
        </p:txBody>
      </p:sp>
      <p:sp>
        <p:nvSpPr>
          <p:cNvPr id="1010" name="Equation"/>
          <p:cNvSpPr txBox="1"/>
          <p:nvPr/>
        </p:nvSpPr>
        <p:spPr>
          <a:xfrm>
            <a:off x="22462103" y="12296161"/>
            <a:ext cx="223495" cy="3419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</m:oMath>
              </m:oMathPara>
            </a14:m>
            <a:endParaRPr sz="4200"/>
          </a:p>
        </p:txBody>
      </p:sp>
      <p:sp>
        <p:nvSpPr>
          <p:cNvPr id="1011" name="Equation"/>
          <p:cNvSpPr txBox="1"/>
          <p:nvPr/>
        </p:nvSpPr>
        <p:spPr>
          <a:xfrm>
            <a:off x="16557626" y="12309547"/>
            <a:ext cx="290044" cy="3151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</m:oMath>
              </m:oMathPara>
            </a14:m>
            <a:endParaRPr sz="3800"/>
          </a:p>
        </p:txBody>
      </p:sp>
      <p:sp>
        <p:nvSpPr>
          <p:cNvPr id="1012" name="Rate di collisioni a due corpi:"/>
          <p:cNvSpPr txBox="1"/>
          <p:nvPr/>
        </p:nvSpPr>
        <p:spPr>
          <a:xfrm>
            <a:off x="19043422" y="2551870"/>
            <a:ext cx="404317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collisioni a due corpi: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stationary_state_parameters_space.png" descr="stationary_state_parameters_sp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8586" y="2926365"/>
            <a:ext cx="11025764" cy="8269323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Come intrappolare un singolo atomo?"/>
          <p:cNvSpPr txBox="1"/>
          <p:nvPr>
            <p:ph type="title"/>
          </p:nvPr>
        </p:nvSpPr>
        <p:spPr>
          <a:xfrm>
            <a:off x="4158389" y="46566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intrappolare un singolo atomo?</a:t>
            </a:r>
          </a:p>
        </p:txBody>
      </p:sp>
      <p:sp>
        <p:nvSpPr>
          <p:cNvPr id="1035" name="Connection Line"/>
          <p:cNvSpPr/>
          <p:nvPr/>
        </p:nvSpPr>
        <p:spPr>
          <a:xfrm>
            <a:off x="17953234" y="4605799"/>
            <a:ext cx="1341153" cy="784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9282" y="2540"/>
                  <a:pt x="16482" y="9740"/>
                  <a:pt x="21600" y="21600"/>
                </a:cubicBezTo>
              </a:path>
            </a:pathLst>
          </a:custGeom>
          <a:ln w="38100">
            <a:solidFill>
              <a:srgbClr val="929292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18" name="Equation"/>
          <p:cNvSpPr txBox="1"/>
          <p:nvPr/>
        </p:nvSpPr>
        <p:spPr>
          <a:xfrm>
            <a:off x="18310190" y="4156929"/>
            <a:ext cx="288469" cy="45977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</m:oMath>
              </m:oMathPara>
            </a14:m>
            <a:endParaRPr sz="4100"/>
          </a:p>
        </p:txBody>
      </p:sp>
      <p:sp>
        <p:nvSpPr>
          <p:cNvPr id="1019" name="Rectangle"/>
          <p:cNvSpPr/>
          <p:nvPr/>
        </p:nvSpPr>
        <p:spPr>
          <a:xfrm>
            <a:off x="18478072" y="6140502"/>
            <a:ext cx="288468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0" name="Rectangle"/>
          <p:cNvSpPr/>
          <p:nvPr/>
        </p:nvSpPr>
        <p:spPr>
          <a:xfrm>
            <a:off x="18376910" y="7208222"/>
            <a:ext cx="161381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1" name="Rectangle"/>
          <p:cNvSpPr/>
          <p:nvPr/>
        </p:nvSpPr>
        <p:spPr>
          <a:xfrm>
            <a:off x="20335447" y="5607102"/>
            <a:ext cx="288468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2" name="Rectangle"/>
          <p:cNvSpPr/>
          <p:nvPr/>
        </p:nvSpPr>
        <p:spPr>
          <a:xfrm>
            <a:off x="20732322" y="4105327"/>
            <a:ext cx="288468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023" name="stationary_state_parameters_space_no_points.png" descr="stationary_state_parameters_space_no_poin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21251" y="2668085"/>
            <a:ext cx="12062688" cy="9047017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Equation"/>
          <p:cNvSpPr txBox="1"/>
          <p:nvPr/>
        </p:nvSpPr>
        <p:spPr>
          <a:xfrm>
            <a:off x="4717253" y="5835629"/>
            <a:ext cx="3444374" cy="13195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Low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</m:oMath>
              </m:oMathPara>
            </a14:m>
            <a:endParaRPr sz="4700"/>
          </a:p>
        </p:txBody>
      </p:sp>
      <p:sp>
        <p:nvSpPr>
          <p:cNvPr id="1025" name="Equation"/>
          <p:cNvSpPr txBox="1"/>
          <p:nvPr/>
        </p:nvSpPr>
        <p:spPr>
          <a:xfrm>
            <a:off x="5087048" y="8617752"/>
            <a:ext cx="2704784" cy="9492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  <m:sSubSup>
                    <m:e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</m:sSubSup>
                </m:oMath>
              </m:oMathPara>
            </a14:m>
            <a:endParaRPr sz="6400"/>
          </a:p>
        </p:txBody>
      </p:sp>
      <p:sp>
        <p:nvSpPr>
          <p:cNvPr id="1026" name="Rate di riempimento:"/>
          <p:cNvSpPr txBox="1"/>
          <p:nvPr/>
        </p:nvSpPr>
        <p:spPr>
          <a:xfrm>
            <a:off x="13356778" y="12236433"/>
            <a:ext cx="303916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riempimento: </a:t>
            </a:r>
          </a:p>
        </p:txBody>
      </p:sp>
      <p:sp>
        <p:nvSpPr>
          <p:cNvPr id="1027" name="Equation"/>
          <p:cNvSpPr txBox="1"/>
          <p:nvPr/>
        </p:nvSpPr>
        <p:spPr>
          <a:xfrm>
            <a:off x="16557626" y="12309547"/>
            <a:ext cx="290044" cy="3151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</m:oMath>
              </m:oMathPara>
            </a14:m>
            <a:endParaRPr sz="3800"/>
          </a:p>
        </p:txBody>
      </p:sp>
      <p:sp>
        <p:nvSpPr>
          <p:cNvPr id="1028" name="Equation"/>
          <p:cNvSpPr txBox="1"/>
          <p:nvPr/>
        </p:nvSpPr>
        <p:spPr>
          <a:xfrm>
            <a:off x="19539636" y="3123355"/>
            <a:ext cx="3050745" cy="4186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sSup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100"/>
          </a:p>
        </p:txBody>
      </p:sp>
      <p:sp>
        <p:nvSpPr>
          <p:cNvPr id="1029" name="Rate di collisioni a due corpi:"/>
          <p:cNvSpPr txBox="1"/>
          <p:nvPr/>
        </p:nvSpPr>
        <p:spPr>
          <a:xfrm>
            <a:off x="19043422" y="2551870"/>
            <a:ext cx="404317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collisioni a due corpi:</a:t>
            </a:r>
          </a:p>
        </p:txBody>
      </p:sp>
      <p:sp>
        <p:nvSpPr>
          <p:cNvPr id="1030" name="Rate di collisioni a singolo corpo:"/>
          <p:cNvSpPr txBox="1"/>
          <p:nvPr/>
        </p:nvSpPr>
        <p:spPr>
          <a:xfrm>
            <a:off x="17691992" y="12236433"/>
            <a:ext cx="461863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collisioni a singolo corpo:</a:t>
            </a:r>
          </a:p>
        </p:txBody>
      </p:sp>
      <p:sp>
        <p:nvSpPr>
          <p:cNvPr id="1031" name="Equation"/>
          <p:cNvSpPr txBox="1"/>
          <p:nvPr/>
        </p:nvSpPr>
        <p:spPr>
          <a:xfrm>
            <a:off x="22462103" y="12296161"/>
            <a:ext cx="223495" cy="3419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</m:oMath>
              </m:oMathPara>
            </a14:m>
            <a:endParaRPr sz="4200"/>
          </a:p>
        </p:txBody>
      </p:sp>
      <p:sp>
        <p:nvSpPr>
          <p:cNvPr id="1032" name="Oval"/>
          <p:cNvSpPr/>
          <p:nvPr/>
        </p:nvSpPr>
        <p:spPr>
          <a:xfrm>
            <a:off x="15958419" y="6770789"/>
            <a:ext cx="4485212" cy="961136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36" name="Connection Line"/>
          <p:cNvSpPr/>
          <p:nvPr/>
        </p:nvSpPr>
        <p:spPr>
          <a:xfrm>
            <a:off x="20558777" y="6922235"/>
            <a:ext cx="2041815" cy="192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6" fill="norm" stroke="1" extrusionOk="0">
                <a:moveTo>
                  <a:pt x="0" y="16206"/>
                </a:moveTo>
                <a:cubicBezTo>
                  <a:pt x="7060" y="-4981"/>
                  <a:pt x="14260" y="-5394"/>
                  <a:pt x="21600" y="14967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34" name="Oval"/>
          <p:cNvSpPr/>
          <p:nvPr/>
        </p:nvSpPr>
        <p:spPr>
          <a:xfrm>
            <a:off x="22639810" y="7036501"/>
            <a:ext cx="577225" cy="468181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stationary_state_parameters_space.png" descr="stationary_state_parameters_sp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8586" y="2926365"/>
            <a:ext cx="11025764" cy="8269323"/>
          </a:xfrm>
          <a:prstGeom prst="rect">
            <a:avLst/>
          </a:prstGeom>
          <a:ln w="12700">
            <a:miter lim="400000"/>
          </a:ln>
        </p:spPr>
      </p:pic>
      <p:sp>
        <p:nvSpPr>
          <p:cNvPr id="1039" name="Come intrappolare un singolo atomo?"/>
          <p:cNvSpPr txBox="1"/>
          <p:nvPr>
            <p:ph type="title"/>
          </p:nvPr>
        </p:nvSpPr>
        <p:spPr>
          <a:xfrm>
            <a:off x="4158389" y="46566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Come intrappolare un singolo atomo?</a:t>
            </a:r>
          </a:p>
        </p:txBody>
      </p:sp>
      <p:sp>
        <p:nvSpPr>
          <p:cNvPr id="1056" name="Connection Line"/>
          <p:cNvSpPr/>
          <p:nvPr/>
        </p:nvSpPr>
        <p:spPr>
          <a:xfrm>
            <a:off x="17953234" y="4605799"/>
            <a:ext cx="1341153" cy="784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9282" y="2540"/>
                  <a:pt x="16482" y="9740"/>
                  <a:pt x="21600" y="21600"/>
                </a:cubicBezTo>
              </a:path>
            </a:pathLst>
          </a:custGeom>
          <a:ln w="38100">
            <a:solidFill>
              <a:srgbClr val="929292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41" name="Equation"/>
          <p:cNvSpPr txBox="1"/>
          <p:nvPr/>
        </p:nvSpPr>
        <p:spPr>
          <a:xfrm>
            <a:off x="18310190" y="4156929"/>
            <a:ext cx="288469" cy="45977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</m:oMath>
              </m:oMathPara>
            </a14:m>
            <a:endParaRPr sz="4100"/>
          </a:p>
        </p:txBody>
      </p:sp>
      <p:pic>
        <p:nvPicPr>
          <p:cNvPr id="1042" name="Screenshot 2023-03-20 at 11.49.17.png" descr="Screenshot 2023-03-20 at 11.49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6804" y="6882186"/>
            <a:ext cx="7033275" cy="42702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Rectangle"/>
          <p:cNvSpPr/>
          <p:nvPr/>
        </p:nvSpPr>
        <p:spPr>
          <a:xfrm>
            <a:off x="18478072" y="6140502"/>
            <a:ext cx="288468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4" name="Rectangle"/>
          <p:cNvSpPr/>
          <p:nvPr/>
        </p:nvSpPr>
        <p:spPr>
          <a:xfrm>
            <a:off x="18376910" y="7208222"/>
            <a:ext cx="161381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5" name="Rectangle"/>
          <p:cNvSpPr/>
          <p:nvPr/>
        </p:nvSpPr>
        <p:spPr>
          <a:xfrm>
            <a:off x="20335447" y="5607102"/>
            <a:ext cx="288468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6" name="Rectangle"/>
          <p:cNvSpPr/>
          <p:nvPr/>
        </p:nvSpPr>
        <p:spPr>
          <a:xfrm>
            <a:off x="20732322" y="4105327"/>
            <a:ext cx="288468" cy="183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047" name="stationary_state_parameters_space_no_points.png" descr="stationary_state_parameters_space_no_poin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21251" y="2668085"/>
            <a:ext cx="12062688" cy="9047017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Equation"/>
          <p:cNvSpPr txBox="1"/>
          <p:nvPr/>
        </p:nvSpPr>
        <p:spPr>
          <a:xfrm>
            <a:off x="4003819" y="5180592"/>
            <a:ext cx="4871242" cy="14289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den>
                  </m:f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4800"/>
          </a:p>
        </p:txBody>
      </p:sp>
      <p:sp>
        <p:nvSpPr>
          <p:cNvPr id="1049" name="Mandel Q"/>
          <p:cNvSpPr txBox="1"/>
          <p:nvPr/>
        </p:nvSpPr>
        <p:spPr>
          <a:xfrm>
            <a:off x="5144214" y="3774146"/>
            <a:ext cx="287845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solidFill>
                  <a:srgbClr val="000000"/>
                </a:solidFill>
              </a:defRPr>
            </a:pPr>
            <a:r>
              <a:t>Mandel </a:t>
            </a:r>
            <a:r>
              <a:rPr i="1"/>
              <a:t>Q</a:t>
            </a:r>
          </a:p>
        </p:txBody>
      </p:sp>
      <p:sp>
        <p:nvSpPr>
          <p:cNvPr id="1050" name="Equation"/>
          <p:cNvSpPr txBox="1"/>
          <p:nvPr/>
        </p:nvSpPr>
        <p:spPr>
          <a:xfrm>
            <a:off x="19539636" y="3123355"/>
            <a:ext cx="3050745" cy="4186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sSup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100"/>
          </a:p>
        </p:txBody>
      </p:sp>
      <p:sp>
        <p:nvSpPr>
          <p:cNvPr id="1051" name="Rate di collisioni a due corpi:"/>
          <p:cNvSpPr txBox="1"/>
          <p:nvPr/>
        </p:nvSpPr>
        <p:spPr>
          <a:xfrm>
            <a:off x="19043422" y="2551870"/>
            <a:ext cx="404317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collisioni a due corpi:</a:t>
            </a:r>
          </a:p>
        </p:txBody>
      </p:sp>
      <p:sp>
        <p:nvSpPr>
          <p:cNvPr id="1052" name="Rate di riempimento:"/>
          <p:cNvSpPr txBox="1"/>
          <p:nvPr/>
        </p:nvSpPr>
        <p:spPr>
          <a:xfrm>
            <a:off x="13356778" y="12236433"/>
            <a:ext cx="303916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riempimento: </a:t>
            </a:r>
          </a:p>
        </p:txBody>
      </p:sp>
      <p:sp>
        <p:nvSpPr>
          <p:cNvPr id="1053" name="Equation"/>
          <p:cNvSpPr txBox="1"/>
          <p:nvPr/>
        </p:nvSpPr>
        <p:spPr>
          <a:xfrm>
            <a:off x="16557626" y="12309547"/>
            <a:ext cx="290044" cy="3151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</m:oMath>
              </m:oMathPara>
            </a14:m>
            <a:endParaRPr sz="3800"/>
          </a:p>
        </p:txBody>
      </p:sp>
      <p:sp>
        <p:nvSpPr>
          <p:cNvPr id="1054" name="Rate di collisioni a singolo corpo:"/>
          <p:cNvSpPr txBox="1"/>
          <p:nvPr/>
        </p:nvSpPr>
        <p:spPr>
          <a:xfrm>
            <a:off x="17691992" y="12236433"/>
            <a:ext cx="461863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Rate di collisioni a singolo corpo:</a:t>
            </a:r>
          </a:p>
        </p:txBody>
      </p:sp>
      <p:sp>
        <p:nvSpPr>
          <p:cNvPr id="1055" name="Equation"/>
          <p:cNvSpPr txBox="1"/>
          <p:nvPr/>
        </p:nvSpPr>
        <p:spPr>
          <a:xfrm>
            <a:off x="22462103" y="12296161"/>
            <a:ext cx="223495" cy="3419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</m:oMath>
              </m:oMathPara>
            </a14:m>
            <a:endParaRPr sz="4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Rounded Rectangle"/>
          <p:cNvSpPr/>
          <p:nvPr/>
        </p:nvSpPr>
        <p:spPr>
          <a:xfrm>
            <a:off x="10439151" y="6112145"/>
            <a:ext cx="9840726" cy="807970"/>
          </a:xfrm>
          <a:prstGeom prst="roundRect">
            <a:avLst>
              <a:gd name="adj" fmla="val 32605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59" name="Cone 1"/>
          <p:cNvSpPr/>
          <p:nvPr/>
        </p:nvSpPr>
        <p:spPr>
          <a:xfrm flipH="1" rot="12600000">
            <a:off x="1935059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60" name="Cone 2"/>
          <p:cNvSpPr/>
          <p:nvPr/>
        </p:nvSpPr>
        <p:spPr>
          <a:xfrm rot="1800000">
            <a:off x="1261743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61" name="Atom"/>
          <p:cNvSpPr/>
          <p:nvPr/>
        </p:nvSpPr>
        <p:spPr>
          <a:xfrm>
            <a:off x="1960294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62" name="Cone 1"/>
          <p:cNvSpPr/>
          <p:nvPr/>
        </p:nvSpPr>
        <p:spPr>
          <a:xfrm flipH="1" rot="12600000">
            <a:off x="22180176" y="198316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63" name="Cone 2"/>
          <p:cNvSpPr/>
          <p:nvPr/>
        </p:nvSpPr>
        <p:spPr>
          <a:xfrm rot="1800000">
            <a:off x="21506859" y="1343399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64" name="Atom"/>
          <p:cNvSpPr/>
          <p:nvPr/>
        </p:nvSpPr>
        <p:spPr>
          <a:xfrm>
            <a:off x="22205412" y="1358932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65" name="Domande:"/>
          <p:cNvSpPr txBox="1"/>
          <p:nvPr/>
        </p:nvSpPr>
        <p:spPr>
          <a:xfrm>
            <a:off x="2210258" y="6910298"/>
            <a:ext cx="3901034" cy="1018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6100">
                <a:solidFill>
                  <a:srgbClr val="000000"/>
                </a:solidFill>
              </a:defRPr>
            </a:lvl1pPr>
          </a:lstStyle>
          <a:p>
            <a:pPr/>
            <a:r>
              <a:t>Domande:</a:t>
            </a:r>
          </a:p>
        </p:txBody>
      </p:sp>
      <p:sp>
        <p:nvSpPr>
          <p:cNvPr id="1066" name="Arrow"/>
          <p:cNvSpPr/>
          <p:nvPr/>
        </p:nvSpPr>
        <p:spPr>
          <a:xfrm>
            <a:off x="7332047" y="6784762"/>
            <a:ext cx="188634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67" name="Caratterizzazione della…"/>
          <p:cNvSpPr txBox="1"/>
          <p:nvPr>
            <p:ph type="title"/>
          </p:nvPr>
        </p:nvSpPr>
        <p:spPr>
          <a:xfrm>
            <a:off x="1206500" y="460240"/>
            <a:ext cx="21971000" cy="2080571"/>
          </a:xfrm>
          <a:prstGeom prst="rect">
            <a:avLst/>
          </a:prstGeom>
        </p:spPr>
        <p:txBody>
          <a:bodyPr anchor="ctr"/>
          <a:lstStyle/>
          <a:p>
            <a:pPr algn="ctr" defTabSz="2145738">
              <a:defRPr spc="-142" sz="7128"/>
            </a:pPr>
            <a:r>
              <a:t>Caratterizzazione della </a:t>
            </a:r>
          </a:p>
          <a:p>
            <a:pPr algn="ctr" defTabSz="2145738">
              <a:defRPr spc="-142" sz="7128"/>
            </a:pPr>
            <a:r>
              <a:t>Trappola Dipolare</a:t>
            </a:r>
          </a:p>
        </p:txBody>
      </p:sp>
      <p:sp>
        <p:nvSpPr>
          <p:cNvPr id="1068" name="Approved"/>
          <p:cNvSpPr/>
          <p:nvPr/>
        </p:nvSpPr>
        <p:spPr>
          <a:xfrm>
            <a:off x="20135972" y="5130199"/>
            <a:ext cx="1886349" cy="188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69" name="Rounded Rectangle"/>
          <p:cNvSpPr/>
          <p:nvPr/>
        </p:nvSpPr>
        <p:spPr>
          <a:xfrm>
            <a:off x="10425172" y="6923897"/>
            <a:ext cx="8247797" cy="807970"/>
          </a:xfrm>
          <a:prstGeom prst="roundRect">
            <a:avLst>
              <a:gd name="adj" fmla="val 32605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0" name="Rounded Rectangle"/>
          <p:cNvSpPr/>
          <p:nvPr/>
        </p:nvSpPr>
        <p:spPr>
          <a:xfrm>
            <a:off x="10451474" y="7755789"/>
            <a:ext cx="11797586" cy="807970"/>
          </a:xfrm>
          <a:prstGeom prst="roundRect">
            <a:avLst>
              <a:gd name="adj" fmla="val 32605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1" name="Approved"/>
          <p:cNvSpPr/>
          <p:nvPr/>
        </p:nvSpPr>
        <p:spPr>
          <a:xfrm>
            <a:off x="22142130" y="7666342"/>
            <a:ext cx="1309099" cy="1309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2" name="Approved"/>
          <p:cNvSpPr/>
          <p:nvPr/>
        </p:nvSpPr>
        <p:spPr>
          <a:xfrm>
            <a:off x="18611512" y="6789897"/>
            <a:ext cx="1011277" cy="1011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3" name="- Quanti atomi intrappoliamo?…"/>
          <p:cNvSpPr txBox="1"/>
          <p:nvPr>
            <p:ph type="body" sz="quarter" idx="1"/>
          </p:nvPr>
        </p:nvSpPr>
        <p:spPr>
          <a:xfrm>
            <a:off x="10030542" y="5016572"/>
            <a:ext cx="13231640" cy="4557927"/>
          </a:xfrm>
          <a:prstGeom prst="rect">
            <a:avLst/>
          </a:prstGeom>
        </p:spPr>
        <p:txBody>
          <a:bodyPr anchor="ctr"/>
          <a:lstStyle/>
          <a:p>
            <a:pPr/>
            <a:r>
              <a:t>- Quanti atomi intrappoliamo?</a:t>
            </a:r>
          </a:p>
          <a:p>
            <a:pPr/>
            <a:r>
              <a:t>- Tempo di riempimento?</a:t>
            </a:r>
          </a:p>
          <a:p>
            <a:pPr/>
            <a:r>
              <a:t>- Come intrappolare un solo atomo?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Rounded Rectangle"/>
          <p:cNvSpPr/>
          <p:nvPr/>
        </p:nvSpPr>
        <p:spPr>
          <a:xfrm>
            <a:off x="473224" y="2530466"/>
            <a:ext cx="7157474" cy="5946070"/>
          </a:xfrm>
          <a:prstGeom prst="roundRect">
            <a:avLst>
              <a:gd name="adj" fmla="val 15767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6" name="Rounded Rectangle"/>
          <p:cNvSpPr/>
          <p:nvPr/>
        </p:nvSpPr>
        <p:spPr>
          <a:xfrm>
            <a:off x="8634869" y="2536102"/>
            <a:ext cx="7157473" cy="5847175"/>
          </a:xfrm>
          <a:prstGeom prst="roundRect">
            <a:avLst>
              <a:gd name="adj" fmla="val 16034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7" name="Cone 1"/>
          <p:cNvSpPr/>
          <p:nvPr/>
        </p:nvSpPr>
        <p:spPr>
          <a:xfrm flipH="1" rot="12600000">
            <a:off x="2145719" y="48984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8" name="Cone 2"/>
          <p:cNvSpPr/>
          <p:nvPr/>
        </p:nvSpPr>
        <p:spPr>
          <a:xfrm rot="1800000">
            <a:off x="1472404" y="6043533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9" name="Cone 1"/>
          <p:cNvSpPr/>
          <p:nvPr/>
        </p:nvSpPr>
        <p:spPr>
          <a:xfrm flipH="1" rot="12600000">
            <a:off x="3801708" y="48857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0" name="Cone 2"/>
          <p:cNvSpPr/>
          <p:nvPr/>
        </p:nvSpPr>
        <p:spPr>
          <a:xfrm rot="1800000">
            <a:off x="3128392" y="60308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1" name="Cone 1"/>
          <p:cNvSpPr/>
          <p:nvPr/>
        </p:nvSpPr>
        <p:spPr>
          <a:xfrm flipH="1" rot="12600000">
            <a:off x="5457697" y="4949251"/>
            <a:ext cx="978300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2" name="Cone 2"/>
          <p:cNvSpPr/>
          <p:nvPr/>
        </p:nvSpPr>
        <p:spPr>
          <a:xfrm rot="1800000">
            <a:off x="4784381" y="60943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083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0245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084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4253" y="2959834"/>
            <a:ext cx="6355709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118" name="Connection Line"/>
          <p:cNvSpPr/>
          <p:nvPr/>
        </p:nvSpPr>
        <p:spPr>
          <a:xfrm>
            <a:off x="10814354" y="6192382"/>
            <a:ext cx="1242475" cy="4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86" name="Cone 1"/>
          <p:cNvSpPr/>
          <p:nvPr/>
        </p:nvSpPr>
        <p:spPr>
          <a:xfrm flipH="1" rot="12600000">
            <a:off x="10540679" y="4896010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7" name="Cone 2"/>
          <p:cNvSpPr/>
          <p:nvPr/>
        </p:nvSpPr>
        <p:spPr>
          <a:xfrm rot="1800000">
            <a:off x="9867364" y="6041093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8" name="Cone 1"/>
          <p:cNvSpPr/>
          <p:nvPr/>
        </p:nvSpPr>
        <p:spPr>
          <a:xfrm rot="19500000">
            <a:off x="10622005" y="6039894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9" name="Cone 2"/>
          <p:cNvSpPr/>
          <p:nvPr/>
        </p:nvSpPr>
        <p:spPr>
          <a:xfrm rot="8700000">
            <a:off x="9804258" y="4888534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90" name="Cone 1"/>
          <p:cNvSpPr/>
          <p:nvPr/>
        </p:nvSpPr>
        <p:spPr>
          <a:xfrm flipH="1" rot="12600000">
            <a:off x="12009181" y="4945913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91" name="Cone 2"/>
          <p:cNvSpPr/>
          <p:nvPr/>
        </p:nvSpPr>
        <p:spPr>
          <a:xfrm rot="1800000">
            <a:off x="11335866" y="6090995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92" name="Cone 1"/>
          <p:cNvSpPr/>
          <p:nvPr/>
        </p:nvSpPr>
        <p:spPr>
          <a:xfrm rot="19500000">
            <a:off x="12090507" y="6089796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93" name="Cone 2"/>
          <p:cNvSpPr/>
          <p:nvPr/>
        </p:nvSpPr>
        <p:spPr>
          <a:xfrm rot="8700000">
            <a:off x="11272759" y="4938436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94" name="Cone 1"/>
          <p:cNvSpPr/>
          <p:nvPr/>
        </p:nvSpPr>
        <p:spPr>
          <a:xfrm flipH="1" rot="12600000">
            <a:off x="13545112" y="4934136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95" name="Cone 2"/>
          <p:cNvSpPr/>
          <p:nvPr/>
        </p:nvSpPr>
        <p:spPr>
          <a:xfrm rot="1800000">
            <a:off x="12871796" y="6079218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96" name="Cone 1"/>
          <p:cNvSpPr/>
          <p:nvPr/>
        </p:nvSpPr>
        <p:spPr>
          <a:xfrm rot="19500000">
            <a:off x="13626438" y="6078019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97" name="Cone 2"/>
          <p:cNvSpPr/>
          <p:nvPr/>
        </p:nvSpPr>
        <p:spPr>
          <a:xfrm rot="8700000">
            <a:off x="12808690" y="4926660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9" name="Connection Line"/>
          <p:cNvSpPr/>
          <p:nvPr/>
        </p:nvSpPr>
        <p:spPr>
          <a:xfrm>
            <a:off x="12285099" y="6238261"/>
            <a:ext cx="1292167" cy="8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99" name="d"/>
          <p:cNvSpPr txBox="1"/>
          <p:nvPr/>
        </p:nvSpPr>
        <p:spPr>
          <a:xfrm>
            <a:off x="11290091" y="5854184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100" name="d"/>
          <p:cNvSpPr txBox="1"/>
          <p:nvPr/>
        </p:nvSpPr>
        <p:spPr>
          <a:xfrm>
            <a:off x="12804852" y="5857828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101" name="Arrow"/>
          <p:cNvSpPr/>
          <p:nvPr/>
        </p:nvSpPr>
        <p:spPr>
          <a:xfrm>
            <a:off x="7219679" y="4868500"/>
            <a:ext cx="168534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2" name="Arrow"/>
          <p:cNvSpPr/>
          <p:nvPr/>
        </p:nvSpPr>
        <p:spPr>
          <a:xfrm>
            <a:off x="15441232" y="4868500"/>
            <a:ext cx="16853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103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42014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104" name="Screenshot 2023-03-09 at 11.42.38.png" descr="Screenshot 2023-03-09 at 11.42.3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96507" y="4925387"/>
            <a:ext cx="5734468" cy="2269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5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90702" y="8387369"/>
            <a:ext cx="6362811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120" name="Connection Line"/>
          <p:cNvSpPr/>
          <p:nvPr/>
        </p:nvSpPr>
        <p:spPr>
          <a:xfrm>
            <a:off x="16046814" y="8245402"/>
            <a:ext cx="4340998" cy="2622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11" fill="norm" stroke="1" extrusionOk="0">
                <a:moveTo>
                  <a:pt x="0" y="20496"/>
                </a:moveTo>
                <a:cubicBezTo>
                  <a:pt x="14381" y="21600"/>
                  <a:pt x="21581" y="14768"/>
                  <a:pt x="21600" y="0"/>
                </a:cubicBezTo>
              </a:path>
            </a:pathLst>
          </a:custGeom>
          <a:ln w="317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1107" name="Screenshot 2023-03-09 at 11.57.03.png" descr="Screenshot 2023-03-09 at 11.57.0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811684" y="9770652"/>
            <a:ext cx="4803843" cy="32257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8" name="Atom"/>
          <p:cNvSpPr/>
          <p:nvPr/>
        </p:nvSpPr>
        <p:spPr>
          <a:xfrm>
            <a:off x="5490880" y="6103873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9" name="Atom"/>
          <p:cNvSpPr/>
          <p:nvPr/>
        </p:nvSpPr>
        <p:spPr>
          <a:xfrm>
            <a:off x="3847928" y="6035151"/>
            <a:ext cx="251406" cy="283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0" name="Atom"/>
          <p:cNvSpPr/>
          <p:nvPr/>
        </p:nvSpPr>
        <p:spPr>
          <a:xfrm>
            <a:off x="2170955" y="6059066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1" name="Tabella di marcia"/>
          <p:cNvSpPr txBox="1"/>
          <p:nvPr>
            <p:ph type="title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Tabella di marcia</a:t>
            </a:r>
          </a:p>
        </p:txBody>
      </p:sp>
      <p:sp>
        <p:nvSpPr>
          <p:cNvPr id="1112" name="Trappole ottiche"/>
          <p:cNvSpPr txBox="1"/>
          <p:nvPr>
            <p:ph type="body" sz="quarter" idx="1"/>
          </p:nvPr>
        </p:nvSpPr>
        <p:spPr>
          <a:xfrm>
            <a:off x="1173192" y="3157359"/>
            <a:ext cx="5697562" cy="146481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Trappole ottiche</a:t>
            </a:r>
          </a:p>
        </p:txBody>
      </p:sp>
      <p:sp>
        <p:nvSpPr>
          <p:cNvPr id="1113" name="Controllo delle interazioni"/>
          <p:cNvSpPr txBox="1"/>
          <p:nvPr/>
        </p:nvSpPr>
        <p:spPr>
          <a:xfrm>
            <a:off x="9707334" y="3076505"/>
            <a:ext cx="5012543" cy="1555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70000"/>
              </a:lnSpc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Controllo delle interazioni</a:t>
            </a:r>
          </a:p>
        </p:txBody>
      </p:sp>
      <p:sp>
        <p:nvSpPr>
          <p:cNvPr id="1114" name="Dispositivi base"/>
          <p:cNvSpPr txBox="1"/>
          <p:nvPr/>
        </p:nvSpPr>
        <p:spPr>
          <a:xfrm>
            <a:off x="17383835" y="3121866"/>
            <a:ext cx="5959811" cy="1464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Dispositivi base</a:t>
            </a:r>
          </a:p>
        </p:txBody>
      </p:sp>
      <p:sp>
        <p:nvSpPr>
          <p:cNvPr id="1115" name="Dispositivi complessi"/>
          <p:cNvSpPr txBox="1"/>
          <p:nvPr/>
        </p:nvSpPr>
        <p:spPr>
          <a:xfrm>
            <a:off x="9063080" y="8487691"/>
            <a:ext cx="6218054" cy="155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b="1" sz="4500">
                <a:solidFill>
                  <a:srgbClr val="000000"/>
                </a:solidFill>
              </a:defRPr>
            </a:lvl1pPr>
          </a:lstStyle>
          <a:p>
            <a:pPr/>
            <a:r>
              <a:t>Dispositivi complessi</a:t>
            </a:r>
          </a:p>
        </p:txBody>
      </p:sp>
      <p:pic>
        <p:nvPicPr>
          <p:cNvPr id="1116" name="Oval Oval" descr="Oval Oval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67613" y="2019799"/>
            <a:ext cx="7008989" cy="687978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Obiettivo"/>
          <p:cNvSpPr txBox="1"/>
          <p:nvPr>
            <p:ph type="title" idx="4294967295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Obiettivo</a:t>
            </a:r>
          </a:p>
        </p:txBody>
      </p:sp>
      <p:sp>
        <p:nvSpPr>
          <p:cNvPr id="1123" name="Realizzare il setup per il controllo dello stato interno…"/>
          <p:cNvSpPr txBox="1"/>
          <p:nvPr/>
        </p:nvSpPr>
        <p:spPr>
          <a:xfrm>
            <a:off x="1206498" y="2926185"/>
            <a:ext cx="21971004" cy="823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1574270" indent="-1574270">
              <a:lnSpc>
                <a:spcPct val="80000"/>
              </a:lnSpc>
              <a:buSzPct val="100000"/>
              <a:buAutoNum type="arabicParenR" startAt="1"/>
              <a:defRPr spc="-170" sz="8500">
                <a:solidFill>
                  <a:srgbClr val="000000"/>
                </a:solidFill>
              </a:defRPr>
            </a:pPr>
            <a:r>
              <a:t>Realizzare il setup per il controllo dello stato interno</a:t>
            </a:r>
          </a:p>
          <a:p>
            <a:pPr>
              <a:lnSpc>
                <a:spcPct val="80000"/>
              </a:lnSpc>
              <a:defRPr spc="-170" sz="8500">
                <a:solidFill>
                  <a:srgbClr val="000000"/>
                </a:solidFill>
              </a:defRPr>
            </a:pPr>
          </a:p>
          <a:p>
            <a:pPr marL="1574270" indent="-1574270">
              <a:lnSpc>
                <a:spcPct val="80000"/>
              </a:lnSpc>
              <a:buSzPct val="100000"/>
              <a:buAutoNum type="arabicParenR" startAt="2"/>
              <a:defRPr spc="-170" sz="8500">
                <a:solidFill>
                  <a:srgbClr val="000000"/>
                </a:solidFill>
              </a:defRPr>
            </a:pPr>
            <a:r>
              <a:t>Testarlo sugli atomi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Controllo della propagazione dell’eccitazione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Controllo della propagazione dell’eccitazione</a:t>
            </a:r>
          </a:p>
        </p:txBody>
      </p:sp>
      <p:sp>
        <p:nvSpPr>
          <p:cNvPr id="1126" name="Circle"/>
          <p:cNvSpPr/>
          <p:nvPr/>
        </p:nvSpPr>
        <p:spPr>
          <a:xfrm>
            <a:off x="667518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7" name="Circle"/>
          <p:cNvSpPr/>
          <p:nvPr/>
        </p:nvSpPr>
        <p:spPr>
          <a:xfrm>
            <a:off x="8627908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8" name="Circle"/>
          <p:cNvSpPr/>
          <p:nvPr/>
        </p:nvSpPr>
        <p:spPr>
          <a:xfrm>
            <a:off x="10580636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9" name="Circle"/>
          <p:cNvSpPr/>
          <p:nvPr/>
        </p:nvSpPr>
        <p:spPr>
          <a:xfrm>
            <a:off x="12533363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0" name="Circle"/>
          <p:cNvSpPr/>
          <p:nvPr/>
        </p:nvSpPr>
        <p:spPr>
          <a:xfrm>
            <a:off x="1448609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1" name="Circle"/>
          <p:cNvSpPr/>
          <p:nvPr/>
        </p:nvSpPr>
        <p:spPr>
          <a:xfrm>
            <a:off x="16438819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Circle"/>
          <p:cNvSpPr/>
          <p:nvPr/>
        </p:nvSpPr>
        <p:spPr>
          <a:xfrm>
            <a:off x="667518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4" name="Circle"/>
          <p:cNvSpPr/>
          <p:nvPr/>
        </p:nvSpPr>
        <p:spPr>
          <a:xfrm>
            <a:off x="8627908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5" name="Circle"/>
          <p:cNvSpPr/>
          <p:nvPr/>
        </p:nvSpPr>
        <p:spPr>
          <a:xfrm>
            <a:off x="10580636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6" name="Circle"/>
          <p:cNvSpPr/>
          <p:nvPr/>
        </p:nvSpPr>
        <p:spPr>
          <a:xfrm>
            <a:off x="12533363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7" name="Circle"/>
          <p:cNvSpPr/>
          <p:nvPr/>
        </p:nvSpPr>
        <p:spPr>
          <a:xfrm>
            <a:off x="1448609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8" name="Circle"/>
          <p:cNvSpPr/>
          <p:nvPr/>
        </p:nvSpPr>
        <p:spPr>
          <a:xfrm>
            <a:off x="16438819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9" name="Equation"/>
          <p:cNvSpPr txBox="1"/>
          <p:nvPr/>
        </p:nvSpPr>
        <p:spPr>
          <a:xfrm>
            <a:off x="4107475" y="10215754"/>
            <a:ext cx="2716898" cy="482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70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4100"/>
          </a:p>
        </p:txBody>
      </p:sp>
      <p:sp>
        <p:nvSpPr>
          <p:cNvPr id="1140" name="Canale di…"/>
          <p:cNvSpPr txBox="1"/>
          <p:nvPr/>
        </p:nvSpPr>
        <p:spPr>
          <a:xfrm>
            <a:off x="3069814" y="7698869"/>
            <a:ext cx="4792219" cy="223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Canale di </a:t>
            </a:r>
          </a:p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eccitazione</a:t>
            </a:r>
          </a:p>
        </p:txBody>
      </p:sp>
      <p:sp>
        <p:nvSpPr>
          <p:cNvPr id="1141" name="Controllo della propagazione dell’eccitazione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Controllo della propagazione dell’eccitazione</a:t>
            </a:r>
          </a:p>
        </p:txBody>
      </p:sp>
      <p:pic>
        <p:nvPicPr>
          <p:cNvPr id="1142" name="Screenshot 2023-03-19 at 16.44.33.png" descr="Screenshot 2023-03-19 at 16.44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2068" y="5897315"/>
            <a:ext cx="7276327" cy="6602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Circle"/>
          <p:cNvSpPr/>
          <p:nvPr/>
        </p:nvSpPr>
        <p:spPr>
          <a:xfrm>
            <a:off x="667518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45" name="Circle"/>
          <p:cNvSpPr/>
          <p:nvPr/>
        </p:nvSpPr>
        <p:spPr>
          <a:xfrm>
            <a:off x="8627908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46" name="Circle"/>
          <p:cNvSpPr/>
          <p:nvPr/>
        </p:nvSpPr>
        <p:spPr>
          <a:xfrm>
            <a:off x="10580636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47" name="Circle"/>
          <p:cNvSpPr/>
          <p:nvPr/>
        </p:nvSpPr>
        <p:spPr>
          <a:xfrm>
            <a:off x="12533363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48" name="Circle"/>
          <p:cNvSpPr/>
          <p:nvPr/>
        </p:nvSpPr>
        <p:spPr>
          <a:xfrm>
            <a:off x="1448609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49" name="Circle"/>
          <p:cNvSpPr/>
          <p:nvPr/>
        </p:nvSpPr>
        <p:spPr>
          <a:xfrm>
            <a:off x="16438819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50" name="Equation"/>
          <p:cNvSpPr txBox="1"/>
          <p:nvPr/>
        </p:nvSpPr>
        <p:spPr>
          <a:xfrm>
            <a:off x="4107475" y="10215754"/>
            <a:ext cx="2716898" cy="482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70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4100"/>
          </a:p>
        </p:txBody>
      </p:sp>
      <p:sp>
        <p:nvSpPr>
          <p:cNvPr id="1151" name="Canale di…"/>
          <p:cNvSpPr txBox="1"/>
          <p:nvPr/>
        </p:nvSpPr>
        <p:spPr>
          <a:xfrm>
            <a:off x="3069814" y="7698869"/>
            <a:ext cx="4792219" cy="223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Canale di </a:t>
            </a:r>
          </a:p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eccitazione</a:t>
            </a:r>
          </a:p>
        </p:txBody>
      </p:sp>
      <p:sp>
        <p:nvSpPr>
          <p:cNvPr id="1152" name="Controllo della propagazione dell’eccitazione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Controllo della propagazione dell’eccitazione</a:t>
            </a:r>
          </a:p>
        </p:txBody>
      </p:sp>
      <p:pic>
        <p:nvPicPr>
          <p:cNvPr id="1153" name="Screenshot 2023-03-19 at 16.44.33.png" descr="Screenshot 2023-03-19 at 16.44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2068" y="5897315"/>
            <a:ext cx="7276327" cy="66021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4" name="Equation"/>
          <p:cNvSpPr txBox="1"/>
          <p:nvPr/>
        </p:nvSpPr>
        <p:spPr>
          <a:xfrm>
            <a:off x="18200904" y="11669722"/>
            <a:ext cx="4309962" cy="15516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sSub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den>
                  </m:f>
                </m:oMath>
              </m:oMathPara>
            </a14:m>
            <a:endParaRPr sz="5100"/>
          </a:p>
        </p:txBody>
      </p:sp>
      <p:pic>
        <p:nvPicPr>
          <p:cNvPr id="1155" name="Screenshot 2023-05-21 at 10.26.18.png" descr="Screenshot 2023-05-21 at 10.26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59776" y="7195456"/>
            <a:ext cx="4792219" cy="4005880"/>
          </a:xfrm>
          <a:prstGeom prst="rect">
            <a:avLst/>
          </a:prstGeom>
          <a:ln w="12700">
            <a:miter lim="400000"/>
          </a:ln>
        </p:spPr>
      </p:pic>
      <p:sp>
        <p:nvSpPr>
          <p:cNvPr id="1156" name="Equation"/>
          <p:cNvSpPr txBox="1"/>
          <p:nvPr/>
        </p:nvSpPr>
        <p:spPr>
          <a:xfrm>
            <a:off x="18037125" y="5805905"/>
            <a:ext cx="4637521" cy="6048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</m:sSub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≫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</m:sSub>
                </m:oMath>
              </m:oMathPara>
            </a14:m>
            <a:endParaRPr sz="51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abella di marcia"/>
          <p:cNvSpPr txBox="1"/>
          <p:nvPr>
            <p:ph type="title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Tabella di marcia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Circle"/>
          <p:cNvSpPr/>
          <p:nvPr/>
        </p:nvSpPr>
        <p:spPr>
          <a:xfrm>
            <a:off x="667518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59" name="Circle"/>
          <p:cNvSpPr/>
          <p:nvPr/>
        </p:nvSpPr>
        <p:spPr>
          <a:xfrm>
            <a:off x="8627908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60" name="Circle"/>
          <p:cNvSpPr/>
          <p:nvPr/>
        </p:nvSpPr>
        <p:spPr>
          <a:xfrm>
            <a:off x="10580636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61" name="Circle"/>
          <p:cNvSpPr/>
          <p:nvPr/>
        </p:nvSpPr>
        <p:spPr>
          <a:xfrm>
            <a:off x="12533363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62" name="Circle"/>
          <p:cNvSpPr/>
          <p:nvPr/>
        </p:nvSpPr>
        <p:spPr>
          <a:xfrm>
            <a:off x="1448609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63" name="Circle"/>
          <p:cNvSpPr/>
          <p:nvPr/>
        </p:nvSpPr>
        <p:spPr>
          <a:xfrm>
            <a:off x="16438819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64" name="Circle"/>
          <p:cNvSpPr/>
          <p:nvPr/>
        </p:nvSpPr>
        <p:spPr>
          <a:xfrm>
            <a:off x="6519167" y="3117735"/>
            <a:ext cx="1582025" cy="1582025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65" name="Ry"/>
          <p:cNvSpPr txBox="1"/>
          <p:nvPr/>
        </p:nvSpPr>
        <p:spPr>
          <a:xfrm>
            <a:off x="7016619" y="3628523"/>
            <a:ext cx="58712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Ry</a:t>
            </a:r>
          </a:p>
        </p:txBody>
      </p:sp>
      <p:pic>
        <p:nvPicPr>
          <p:cNvPr id="1166" name="Screenshot 2023-03-19 at 16.44.33.png" descr="Screenshot 2023-03-19 at 16.44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2068" y="5897315"/>
            <a:ext cx="7276327" cy="6602162"/>
          </a:xfrm>
          <a:prstGeom prst="rect">
            <a:avLst/>
          </a:prstGeom>
          <a:ln w="12700">
            <a:miter lim="400000"/>
          </a:ln>
        </p:spPr>
      </p:pic>
      <p:sp>
        <p:nvSpPr>
          <p:cNvPr id="1167" name="Equation"/>
          <p:cNvSpPr txBox="1"/>
          <p:nvPr/>
        </p:nvSpPr>
        <p:spPr>
          <a:xfrm>
            <a:off x="18200904" y="11669722"/>
            <a:ext cx="4309962" cy="15516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sSub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den>
                  </m:f>
                </m:oMath>
              </m:oMathPara>
            </a14:m>
            <a:endParaRPr sz="5100"/>
          </a:p>
        </p:txBody>
      </p:sp>
      <p:sp>
        <p:nvSpPr>
          <p:cNvPr id="1168" name="Controllo della propagazione dell’eccitazione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Controllo della propagazione dell’eccitazione</a:t>
            </a:r>
          </a:p>
        </p:txBody>
      </p:sp>
      <p:sp>
        <p:nvSpPr>
          <p:cNvPr id="1169" name="Equation"/>
          <p:cNvSpPr txBox="1"/>
          <p:nvPr/>
        </p:nvSpPr>
        <p:spPr>
          <a:xfrm>
            <a:off x="4107475" y="10215754"/>
            <a:ext cx="2716898" cy="482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70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4100"/>
          </a:p>
        </p:txBody>
      </p:sp>
      <p:sp>
        <p:nvSpPr>
          <p:cNvPr id="1170" name="Canale di…"/>
          <p:cNvSpPr txBox="1"/>
          <p:nvPr/>
        </p:nvSpPr>
        <p:spPr>
          <a:xfrm>
            <a:off x="3069814" y="7698869"/>
            <a:ext cx="4792219" cy="223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Canale di </a:t>
            </a:r>
          </a:p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eccitazione</a:t>
            </a:r>
          </a:p>
        </p:txBody>
      </p:sp>
      <p:pic>
        <p:nvPicPr>
          <p:cNvPr id="1171" name="Screenshot 2023-05-21 at 10.26.18.png" descr="Screenshot 2023-05-21 at 10.26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59776" y="7195456"/>
            <a:ext cx="4792219" cy="4005880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Equation"/>
          <p:cNvSpPr txBox="1"/>
          <p:nvPr/>
        </p:nvSpPr>
        <p:spPr>
          <a:xfrm>
            <a:off x="18037125" y="5805905"/>
            <a:ext cx="4637521" cy="6048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</m:sSub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≫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</m:sSub>
                </m:oMath>
              </m:oMathPara>
            </a14:m>
            <a:endParaRPr sz="51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Connection Line"/>
          <p:cNvSpPr/>
          <p:nvPr/>
        </p:nvSpPr>
        <p:spPr>
          <a:xfrm>
            <a:off x="7754087" y="4620512"/>
            <a:ext cx="1292180" cy="241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6" fill="norm" stroke="1" extrusionOk="0">
                <a:moveTo>
                  <a:pt x="0" y="1963"/>
                </a:moveTo>
                <a:cubicBezTo>
                  <a:pt x="7276" y="21600"/>
                  <a:pt x="14476" y="209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75" name="Circle"/>
          <p:cNvSpPr/>
          <p:nvPr/>
        </p:nvSpPr>
        <p:spPr>
          <a:xfrm>
            <a:off x="667518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6" name="Circle"/>
          <p:cNvSpPr/>
          <p:nvPr/>
        </p:nvSpPr>
        <p:spPr>
          <a:xfrm>
            <a:off x="8627908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7" name="Circle"/>
          <p:cNvSpPr/>
          <p:nvPr/>
        </p:nvSpPr>
        <p:spPr>
          <a:xfrm>
            <a:off x="10580636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8" name="Circle"/>
          <p:cNvSpPr/>
          <p:nvPr/>
        </p:nvSpPr>
        <p:spPr>
          <a:xfrm>
            <a:off x="12533363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9" name="Circle"/>
          <p:cNvSpPr/>
          <p:nvPr/>
        </p:nvSpPr>
        <p:spPr>
          <a:xfrm>
            <a:off x="1448609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0" name="Circle"/>
          <p:cNvSpPr/>
          <p:nvPr/>
        </p:nvSpPr>
        <p:spPr>
          <a:xfrm>
            <a:off x="16438819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1" name="Circle"/>
          <p:cNvSpPr/>
          <p:nvPr/>
        </p:nvSpPr>
        <p:spPr>
          <a:xfrm>
            <a:off x="6519167" y="3117735"/>
            <a:ext cx="1582025" cy="1582025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2" name="Ry"/>
          <p:cNvSpPr txBox="1"/>
          <p:nvPr/>
        </p:nvSpPr>
        <p:spPr>
          <a:xfrm>
            <a:off x="7016619" y="3628523"/>
            <a:ext cx="58712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Ry</a:t>
            </a:r>
          </a:p>
        </p:txBody>
      </p:sp>
      <p:sp>
        <p:nvSpPr>
          <p:cNvPr id="1183" name="Controllo della propagazione dell’eccitazione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Controllo della propagazione dell’eccitazione</a:t>
            </a:r>
          </a:p>
        </p:txBody>
      </p:sp>
      <p:sp>
        <p:nvSpPr>
          <p:cNvPr id="1184" name="Equation"/>
          <p:cNvSpPr txBox="1"/>
          <p:nvPr/>
        </p:nvSpPr>
        <p:spPr>
          <a:xfrm>
            <a:off x="4336408" y="9367382"/>
            <a:ext cx="2398750" cy="482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4100"/>
          </a:p>
        </p:txBody>
      </p:sp>
      <p:sp>
        <p:nvSpPr>
          <p:cNvPr id="1185" name="Canale di…"/>
          <p:cNvSpPr txBox="1"/>
          <p:nvPr/>
        </p:nvSpPr>
        <p:spPr>
          <a:xfrm>
            <a:off x="3032549" y="6788816"/>
            <a:ext cx="5006468" cy="223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Canale di</a:t>
            </a:r>
          </a:p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facilitazione</a:t>
            </a:r>
          </a:p>
        </p:txBody>
      </p:sp>
      <p:sp>
        <p:nvSpPr>
          <p:cNvPr id="1186" name="Equation"/>
          <p:cNvSpPr txBox="1"/>
          <p:nvPr/>
        </p:nvSpPr>
        <p:spPr>
          <a:xfrm>
            <a:off x="4192756" y="10846697"/>
            <a:ext cx="2686054" cy="9052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vdW</m:t>
                      </m:r>
                    </m:sub>
                  </m:sSub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num>
                    <m:den>
                      <m:sSup>
                        <m:e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den>
                  </m:f>
                </m:oMath>
              </m:oMathPara>
            </a14:m>
            <a:endParaRPr sz="3300"/>
          </a:p>
        </p:txBody>
      </p:sp>
      <p:sp>
        <p:nvSpPr>
          <p:cNvPr id="1187" name="Equation"/>
          <p:cNvSpPr txBox="1"/>
          <p:nvPr/>
        </p:nvSpPr>
        <p:spPr>
          <a:xfrm>
            <a:off x="19990086" y="3522154"/>
            <a:ext cx="251880" cy="27367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</m:oMath>
              </m:oMathPara>
            </a14:m>
            <a:endParaRPr sz="3300"/>
          </a:p>
        </p:txBody>
      </p:sp>
      <p:sp>
        <p:nvSpPr>
          <p:cNvPr id="1188" name="Passo reticolare"/>
          <p:cNvSpPr txBox="1"/>
          <p:nvPr/>
        </p:nvSpPr>
        <p:spPr>
          <a:xfrm>
            <a:off x="18969521" y="3833974"/>
            <a:ext cx="229301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Passo reticolare</a:t>
            </a:r>
          </a:p>
        </p:txBody>
      </p:sp>
      <p:pic>
        <p:nvPicPr>
          <p:cNvPr id="1189" name="Screenshot 2023-05-21 at 10.34.32.png" descr="Screenshot 2023-05-21 at 10.34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6794" y="6485241"/>
            <a:ext cx="13822501" cy="5257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Connection Line"/>
          <p:cNvSpPr/>
          <p:nvPr/>
        </p:nvSpPr>
        <p:spPr>
          <a:xfrm>
            <a:off x="9737811" y="4620512"/>
            <a:ext cx="1292180" cy="241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6" fill="norm" stroke="1" extrusionOk="0">
                <a:moveTo>
                  <a:pt x="0" y="1963"/>
                </a:moveTo>
                <a:cubicBezTo>
                  <a:pt x="7276" y="21600"/>
                  <a:pt x="14476" y="209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93" name="Circle"/>
          <p:cNvSpPr/>
          <p:nvPr/>
        </p:nvSpPr>
        <p:spPr>
          <a:xfrm>
            <a:off x="667518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94" name="Circle"/>
          <p:cNvSpPr/>
          <p:nvPr/>
        </p:nvSpPr>
        <p:spPr>
          <a:xfrm>
            <a:off x="8627908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95" name="Circle"/>
          <p:cNvSpPr/>
          <p:nvPr/>
        </p:nvSpPr>
        <p:spPr>
          <a:xfrm>
            <a:off x="10580636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96" name="Circle"/>
          <p:cNvSpPr/>
          <p:nvPr/>
        </p:nvSpPr>
        <p:spPr>
          <a:xfrm>
            <a:off x="12533363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97" name="Circle"/>
          <p:cNvSpPr/>
          <p:nvPr/>
        </p:nvSpPr>
        <p:spPr>
          <a:xfrm>
            <a:off x="1448609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98" name="Circle"/>
          <p:cNvSpPr/>
          <p:nvPr/>
        </p:nvSpPr>
        <p:spPr>
          <a:xfrm>
            <a:off x="16438819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99" name="Circle"/>
          <p:cNvSpPr/>
          <p:nvPr/>
        </p:nvSpPr>
        <p:spPr>
          <a:xfrm>
            <a:off x="6519167" y="3117735"/>
            <a:ext cx="1582025" cy="1582025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00" name="Ry"/>
          <p:cNvSpPr txBox="1"/>
          <p:nvPr/>
        </p:nvSpPr>
        <p:spPr>
          <a:xfrm>
            <a:off x="7016619" y="3628523"/>
            <a:ext cx="58712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Ry</a:t>
            </a:r>
          </a:p>
        </p:txBody>
      </p:sp>
      <p:sp>
        <p:nvSpPr>
          <p:cNvPr id="1201" name="Circle"/>
          <p:cNvSpPr/>
          <p:nvPr/>
        </p:nvSpPr>
        <p:spPr>
          <a:xfrm>
            <a:off x="8471896" y="3117735"/>
            <a:ext cx="1582024" cy="1582025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02" name="Ry"/>
          <p:cNvSpPr txBox="1"/>
          <p:nvPr/>
        </p:nvSpPr>
        <p:spPr>
          <a:xfrm>
            <a:off x="8969347" y="3628523"/>
            <a:ext cx="58712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Ry</a:t>
            </a:r>
          </a:p>
        </p:txBody>
      </p:sp>
      <p:sp>
        <p:nvSpPr>
          <p:cNvPr id="1203" name="Controllo della propagazione dell’eccitazione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Controllo della propagazione dell’eccitazione</a:t>
            </a:r>
          </a:p>
        </p:txBody>
      </p:sp>
      <p:sp>
        <p:nvSpPr>
          <p:cNvPr id="1204" name="Equation"/>
          <p:cNvSpPr txBox="1"/>
          <p:nvPr/>
        </p:nvSpPr>
        <p:spPr>
          <a:xfrm>
            <a:off x="19990086" y="3522154"/>
            <a:ext cx="251880" cy="27367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</m:oMath>
              </m:oMathPara>
            </a14:m>
            <a:endParaRPr sz="3300"/>
          </a:p>
        </p:txBody>
      </p:sp>
      <p:sp>
        <p:nvSpPr>
          <p:cNvPr id="1205" name="Passo reticolare"/>
          <p:cNvSpPr txBox="1"/>
          <p:nvPr/>
        </p:nvSpPr>
        <p:spPr>
          <a:xfrm>
            <a:off x="18969521" y="3833974"/>
            <a:ext cx="229301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Passo reticolare</a:t>
            </a:r>
          </a:p>
        </p:txBody>
      </p:sp>
      <p:sp>
        <p:nvSpPr>
          <p:cNvPr id="1206" name="Equation"/>
          <p:cNvSpPr txBox="1"/>
          <p:nvPr/>
        </p:nvSpPr>
        <p:spPr>
          <a:xfrm>
            <a:off x="4336408" y="9367382"/>
            <a:ext cx="2398750" cy="482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4100"/>
          </a:p>
        </p:txBody>
      </p:sp>
      <p:sp>
        <p:nvSpPr>
          <p:cNvPr id="1207" name="Canale di…"/>
          <p:cNvSpPr txBox="1"/>
          <p:nvPr/>
        </p:nvSpPr>
        <p:spPr>
          <a:xfrm>
            <a:off x="3032549" y="6788816"/>
            <a:ext cx="5006468" cy="223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Canale di</a:t>
            </a:r>
          </a:p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facilitazione</a:t>
            </a:r>
          </a:p>
        </p:txBody>
      </p:sp>
      <p:sp>
        <p:nvSpPr>
          <p:cNvPr id="1208" name="Equation"/>
          <p:cNvSpPr txBox="1"/>
          <p:nvPr/>
        </p:nvSpPr>
        <p:spPr>
          <a:xfrm>
            <a:off x="4192756" y="10846697"/>
            <a:ext cx="2686054" cy="9052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vdW</m:t>
                      </m:r>
                    </m:sub>
                  </m:sSub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num>
                    <m:den>
                      <m:sSup>
                        <m:e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den>
                  </m:f>
                </m:oMath>
              </m:oMathPara>
            </a14:m>
            <a:endParaRPr sz="3300"/>
          </a:p>
        </p:txBody>
      </p:sp>
      <p:pic>
        <p:nvPicPr>
          <p:cNvPr id="1209" name="Screenshot 2023-05-21 at 10.34.32.png" descr="Screenshot 2023-05-21 at 10.34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6794" y="6485241"/>
            <a:ext cx="13822501" cy="5257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onnection Line"/>
          <p:cNvSpPr/>
          <p:nvPr/>
        </p:nvSpPr>
        <p:spPr>
          <a:xfrm>
            <a:off x="11712756" y="4620512"/>
            <a:ext cx="1292180" cy="241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6" fill="norm" stroke="1" extrusionOk="0">
                <a:moveTo>
                  <a:pt x="0" y="1963"/>
                </a:moveTo>
                <a:cubicBezTo>
                  <a:pt x="7276" y="21600"/>
                  <a:pt x="14476" y="209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213" name="Circle"/>
          <p:cNvSpPr/>
          <p:nvPr/>
        </p:nvSpPr>
        <p:spPr>
          <a:xfrm>
            <a:off x="667518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14" name="Circle"/>
          <p:cNvSpPr/>
          <p:nvPr/>
        </p:nvSpPr>
        <p:spPr>
          <a:xfrm>
            <a:off x="8627908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15" name="Circle"/>
          <p:cNvSpPr/>
          <p:nvPr/>
        </p:nvSpPr>
        <p:spPr>
          <a:xfrm>
            <a:off x="10580636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16" name="Circle"/>
          <p:cNvSpPr/>
          <p:nvPr/>
        </p:nvSpPr>
        <p:spPr>
          <a:xfrm>
            <a:off x="12533363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17" name="Circle"/>
          <p:cNvSpPr/>
          <p:nvPr/>
        </p:nvSpPr>
        <p:spPr>
          <a:xfrm>
            <a:off x="14486090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18" name="Circle"/>
          <p:cNvSpPr/>
          <p:nvPr/>
        </p:nvSpPr>
        <p:spPr>
          <a:xfrm>
            <a:off x="16438819" y="3273747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19" name="Circle"/>
          <p:cNvSpPr/>
          <p:nvPr/>
        </p:nvSpPr>
        <p:spPr>
          <a:xfrm>
            <a:off x="6519167" y="3117735"/>
            <a:ext cx="1582025" cy="1582025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20" name="Ry"/>
          <p:cNvSpPr txBox="1"/>
          <p:nvPr/>
        </p:nvSpPr>
        <p:spPr>
          <a:xfrm>
            <a:off x="7016619" y="3628523"/>
            <a:ext cx="58712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Ry</a:t>
            </a:r>
          </a:p>
        </p:txBody>
      </p:sp>
      <p:sp>
        <p:nvSpPr>
          <p:cNvPr id="1221" name="Circle"/>
          <p:cNvSpPr/>
          <p:nvPr/>
        </p:nvSpPr>
        <p:spPr>
          <a:xfrm>
            <a:off x="8471896" y="3117735"/>
            <a:ext cx="1582024" cy="1582025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22" name="Ry"/>
          <p:cNvSpPr txBox="1"/>
          <p:nvPr/>
        </p:nvSpPr>
        <p:spPr>
          <a:xfrm>
            <a:off x="8969347" y="3628523"/>
            <a:ext cx="58712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Ry</a:t>
            </a:r>
          </a:p>
        </p:txBody>
      </p:sp>
      <p:sp>
        <p:nvSpPr>
          <p:cNvPr id="1223" name="Circle"/>
          <p:cNvSpPr/>
          <p:nvPr/>
        </p:nvSpPr>
        <p:spPr>
          <a:xfrm>
            <a:off x="10424624" y="3117735"/>
            <a:ext cx="1582025" cy="1582025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24" name="Ry"/>
          <p:cNvSpPr txBox="1"/>
          <p:nvPr/>
        </p:nvSpPr>
        <p:spPr>
          <a:xfrm>
            <a:off x="10922075" y="3628523"/>
            <a:ext cx="58712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Ry</a:t>
            </a:r>
          </a:p>
        </p:txBody>
      </p:sp>
      <p:sp>
        <p:nvSpPr>
          <p:cNvPr id="1225" name="Controllo della propagazione dell’eccitazione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Controllo della propagazione dell’eccitazione</a:t>
            </a:r>
          </a:p>
        </p:txBody>
      </p:sp>
      <p:sp>
        <p:nvSpPr>
          <p:cNvPr id="1226" name="Equation"/>
          <p:cNvSpPr txBox="1"/>
          <p:nvPr/>
        </p:nvSpPr>
        <p:spPr>
          <a:xfrm>
            <a:off x="19990086" y="3522154"/>
            <a:ext cx="251880" cy="27367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</m:oMath>
              </m:oMathPara>
            </a14:m>
            <a:endParaRPr sz="3300"/>
          </a:p>
        </p:txBody>
      </p:sp>
      <p:sp>
        <p:nvSpPr>
          <p:cNvPr id="1227" name="Passo reticolare"/>
          <p:cNvSpPr txBox="1"/>
          <p:nvPr/>
        </p:nvSpPr>
        <p:spPr>
          <a:xfrm>
            <a:off x="18969521" y="3833974"/>
            <a:ext cx="229301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Passo reticolare</a:t>
            </a:r>
          </a:p>
        </p:txBody>
      </p:sp>
      <p:sp>
        <p:nvSpPr>
          <p:cNvPr id="1228" name="Equation"/>
          <p:cNvSpPr txBox="1"/>
          <p:nvPr/>
        </p:nvSpPr>
        <p:spPr>
          <a:xfrm>
            <a:off x="4336408" y="9367382"/>
            <a:ext cx="2398750" cy="482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4100"/>
          </a:p>
        </p:txBody>
      </p:sp>
      <p:sp>
        <p:nvSpPr>
          <p:cNvPr id="1229" name="Canale di…"/>
          <p:cNvSpPr txBox="1"/>
          <p:nvPr/>
        </p:nvSpPr>
        <p:spPr>
          <a:xfrm>
            <a:off x="3032549" y="6788816"/>
            <a:ext cx="5006468" cy="223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Canale di</a:t>
            </a:r>
          </a:p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facilitazione</a:t>
            </a:r>
          </a:p>
        </p:txBody>
      </p:sp>
      <p:sp>
        <p:nvSpPr>
          <p:cNvPr id="1230" name="Equation"/>
          <p:cNvSpPr txBox="1"/>
          <p:nvPr/>
        </p:nvSpPr>
        <p:spPr>
          <a:xfrm>
            <a:off x="4192756" y="10846697"/>
            <a:ext cx="2686054" cy="9052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vdW</m:t>
                      </m:r>
                    </m:sub>
                  </m:sSub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num>
                    <m:den>
                      <m:sSup>
                        <m:e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den>
                  </m:f>
                </m:oMath>
              </m:oMathPara>
            </a14:m>
            <a:endParaRPr sz="3300"/>
          </a:p>
        </p:txBody>
      </p:sp>
      <p:pic>
        <p:nvPicPr>
          <p:cNvPr id="1231" name="Screenshot 2023-05-21 at 10.34.32.png" descr="Screenshot 2023-05-21 at 10.34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6794" y="6485241"/>
            <a:ext cx="13822501" cy="5257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Circle"/>
          <p:cNvSpPr/>
          <p:nvPr/>
        </p:nvSpPr>
        <p:spPr>
          <a:xfrm>
            <a:off x="11400987" y="3120455"/>
            <a:ext cx="1582025" cy="158202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35" name="Ry"/>
          <p:cNvSpPr txBox="1"/>
          <p:nvPr/>
        </p:nvSpPr>
        <p:spPr>
          <a:xfrm>
            <a:off x="11898439" y="3631243"/>
            <a:ext cx="587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3000">
                <a:solidFill>
                  <a:srgbClr val="000000"/>
                </a:solidFill>
              </a:defRPr>
            </a:lvl1pPr>
          </a:lstStyle>
          <a:p>
            <a:pPr/>
            <a:r>
              <a:t>Ry</a:t>
            </a:r>
          </a:p>
        </p:txBody>
      </p:sp>
      <p:pic>
        <p:nvPicPr>
          <p:cNvPr id="1236" name="Screenshot 2023-03-20 at 10.53.41.png" descr="Screenshot 2023-03-20 at 10.53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3580" y="5188843"/>
            <a:ext cx="6196566" cy="67876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Equation"/>
          <p:cNvSpPr txBox="1"/>
          <p:nvPr/>
        </p:nvSpPr>
        <p:spPr>
          <a:xfrm>
            <a:off x="17843126" y="10008558"/>
            <a:ext cx="1870852" cy="384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≃</m:t>
                  </m:r>
                  <m:r>
                    <a:rPr xmlns:a="http://schemas.openxmlformats.org/drawingml/2006/main" sz="4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8</m:t>
                  </m:r>
                  <m:r>
                    <a:rPr xmlns:a="http://schemas.openxmlformats.org/drawingml/2006/main" sz="4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4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4000">
              <a:solidFill>
                <a:srgbClr val="5E5E5E"/>
              </a:solidFill>
            </a:endParaRPr>
          </a:p>
        </p:txBody>
      </p:sp>
      <p:sp>
        <p:nvSpPr>
          <p:cNvPr id="1238" name="Controllo della propagazione dell’eccitazione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Controllo della propagazione dell’eccitazione</a:t>
            </a:r>
          </a:p>
        </p:txBody>
      </p:sp>
      <p:sp>
        <p:nvSpPr>
          <p:cNvPr id="1239" name="Equation"/>
          <p:cNvSpPr txBox="1"/>
          <p:nvPr/>
        </p:nvSpPr>
        <p:spPr>
          <a:xfrm>
            <a:off x="5369885" y="9181599"/>
            <a:ext cx="2716898" cy="482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70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4100"/>
          </a:p>
        </p:txBody>
      </p:sp>
      <p:sp>
        <p:nvSpPr>
          <p:cNvPr id="1240" name="Canale di…"/>
          <p:cNvSpPr txBox="1"/>
          <p:nvPr/>
        </p:nvSpPr>
        <p:spPr>
          <a:xfrm>
            <a:off x="4109974" y="5740593"/>
            <a:ext cx="5236719" cy="223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Canale di</a:t>
            </a:r>
          </a:p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dissipazione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Circle"/>
          <p:cNvSpPr/>
          <p:nvPr/>
        </p:nvSpPr>
        <p:spPr>
          <a:xfrm>
            <a:off x="11557000" y="3276467"/>
            <a:ext cx="1270000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43" name="Equation"/>
          <p:cNvSpPr txBox="1"/>
          <p:nvPr/>
        </p:nvSpPr>
        <p:spPr>
          <a:xfrm>
            <a:off x="5369885" y="9181599"/>
            <a:ext cx="2716898" cy="4821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70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4100"/>
          </a:p>
        </p:txBody>
      </p:sp>
      <p:pic>
        <p:nvPicPr>
          <p:cNvPr id="1244" name="Screenshot 2023-03-20 at 10.53.41.png" descr="Screenshot 2023-03-20 at 10.53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3580" y="5188843"/>
            <a:ext cx="6196566" cy="67876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Equation"/>
          <p:cNvSpPr txBox="1"/>
          <p:nvPr/>
        </p:nvSpPr>
        <p:spPr>
          <a:xfrm>
            <a:off x="17843126" y="10008558"/>
            <a:ext cx="1870852" cy="384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≃</m:t>
                  </m:r>
                  <m:r>
                    <a:rPr xmlns:a="http://schemas.openxmlformats.org/drawingml/2006/main" sz="4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8</m:t>
                  </m:r>
                  <m:r>
                    <a:rPr xmlns:a="http://schemas.openxmlformats.org/drawingml/2006/main" sz="4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40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4000">
              <a:solidFill>
                <a:srgbClr val="5E5E5E"/>
              </a:solidFill>
            </a:endParaRPr>
          </a:p>
        </p:txBody>
      </p:sp>
      <p:sp>
        <p:nvSpPr>
          <p:cNvPr id="1246" name="Controllo della propagazione dell’eccitazione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Controllo della propagazione dell’eccitazione</a:t>
            </a:r>
          </a:p>
        </p:txBody>
      </p:sp>
      <p:sp>
        <p:nvSpPr>
          <p:cNvPr id="1247" name="Canale di…"/>
          <p:cNvSpPr txBox="1"/>
          <p:nvPr/>
        </p:nvSpPr>
        <p:spPr>
          <a:xfrm>
            <a:off x="4109974" y="5740593"/>
            <a:ext cx="5236719" cy="223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Canale di</a:t>
            </a:r>
          </a:p>
          <a:p>
            <a:pPr defTabSz="825500">
              <a:defRPr sz="7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dissipazione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Screenshot 2023-03-16 at 13.00.36.png" descr="Screenshot 2023-03-16 at 13.00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8031" y="2735073"/>
            <a:ext cx="1679397" cy="147065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Set-up sperimentale"/>
          <p:cNvSpPr txBox="1"/>
          <p:nvPr>
            <p:ph type="title" idx="4294967295"/>
          </p:nvPr>
        </p:nvSpPr>
        <p:spPr>
          <a:xfrm>
            <a:off x="4009826" y="357757"/>
            <a:ext cx="16364348" cy="2321200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Set-up sperimentale</a:t>
            </a:r>
          </a:p>
        </p:txBody>
      </p:sp>
      <p:pic>
        <p:nvPicPr>
          <p:cNvPr id="1251" name="Screenshot 2023-03-16 at 12.56.13.png" descr="Screenshot 2023-03-16 at 12.56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39036">
            <a:off x="1025808" y="5136064"/>
            <a:ext cx="9115075" cy="4732547"/>
          </a:xfrm>
          <a:prstGeom prst="rect">
            <a:avLst/>
          </a:prstGeom>
          <a:ln w="12700">
            <a:miter lim="400000"/>
          </a:ln>
        </p:spPr>
      </p:pic>
      <p:sp>
        <p:nvSpPr>
          <p:cNvPr id="1252" name="Source IR"/>
          <p:cNvSpPr txBox="1"/>
          <p:nvPr/>
        </p:nvSpPr>
        <p:spPr>
          <a:xfrm>
            <a:off x="4857312" y="11494734"/>
            <a:ext cx="145206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 IR</a:t>
            </a:r>
          </a:p>
        </p:txBody>
      </p:sp>
      <p:sp>
        <p:nvSpPr>
          <p:cNvPr id="1253" name="Source Blue"/>
          <p:cNvSpPr txBox="1"/>
          <p:nvPr/>
        </p:nvSpPr>
        <p:spPr>
          <a:xfrm>
            <a:off x="3782478" y="6248860"/>
            <a:ext cx="17739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 Blue</a:t>
            </a:r>
          </a:p>
        </p:txBody>
      </p:sp>
      <p:sp>
        <p:nvSpPr>
          <p:cNvPr id="1254" name="-1"/>
          <p:cNvSpPr txBox="1"/>
          <p:nvPr/>
        </p:nvSpPr>
        <p:spPr>
          <a:xfrm>
            <a:off x="7254213" y="6952998"/>
            <a:ext cx="4023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-1</a:t>
            </a:r>
          </a:p>
        </p:txBody>
      </p:sp>
      <p:sp>
        <p:nvSpPr>
          <p:cNvPr id="1255" name="+1"/>
          <p:cNvSpPr txBox="1"/>
          <p:nvPr/>
        </p:nvSpPr>
        <p:spPr>
          <a:xfrm>
            <a:off x="6400002" y="7722906"/>
            <a:ext cx="46665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+1</a:t>
            </a:r>
          </a:p>
        </p:txBody>
      </p:sp>
      <p:sp>
        <p:nvSpPr>
          <p:cNvPr id="1256" name="0"/>
          <p:cNvSpPr txBox="1"/>
          <p:nvPr/>
        </p:nvSpPr>
        <p:spPr>
          <a:xfrm>
            <a:off x="5822461" y="7604280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257" name="0"/>
          <p:cNvSpPr txBox="1"/>
          <p:nvPr/>
        </p:nvSpPr>
        <p:spPr>
          <a:xfrm>
            <a:off x="6776056" y="6952998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258" name="MOT"/>
          <p:cNvSpPr txBox="1"/>
          <p:nvPr/>
        </p:nvSpPr>
        <p:spPr>
          <a:xfrm>
            <a:off x="2234537" y="2291213"/>
            <a:ext cx="78638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MOT</a:t>
            </a:r>
          </a:p>
        </p:txBody>
      </p:sp>
      <p:pic>
        <p:nvPicPr>
          <p:cNvPr id="1259" name="Screenshot 2023-03-16 at 15.29.26.png" descr="Screenshot 2023-03-16 at 15.29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38307" y="3491563"/>
            <a:ext cx="12814301" cy="868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Equation"/>
          <p:cNvSpPr txBox="1"/>
          <p:nvPr/>
        </p:nvSpPr>
        <p:spPr>
          <a:xfrm>
            <a:off x="5581245" y="10672104"/>
            <a:ext cx="446228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400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261" name="Equation"/>
          <p:cNvSpPr txBox="1"/>
          <p:nvPr/>
        </p:nvSpPr>
        <p:spPr>
          <a:xfrm>
            <a:off x="3612018" y="3751972"/>
            <a:ext cx="440132" cy="2139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254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262" name="Equation"/>
          <p:cNvSpPr txBox="1"/>
          <p:nvPr/>
        </p:nvSpPr>
        <p:spPr>
          <a:xfrm>
            <a:off x="5756319" y="5838602"/>
            <a:ext cx="416053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263" name="Equation"/>
          <p:cNvSpPr txBox="1"/>
          <p:nvPr/>
        </p:nvSpPr>
        <p:spPr>
          <a:xfrm>
            <a:off x="7390727" y="5023473"/>
            <a:ext cx="437389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300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Screenshot 2023-03-16 at 13.00.36.png" descr="Screenshot 2023-03-16 at 13.00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8031" y="2735073"/>
            <a:ext cx="1679397" cy="147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6" name="Screenshot 2023-03-16 at 12.56.13.png" descr="Screenshot 2023-03-16 at 12.56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39036">
            <a:off x="1025808" y="5136064"/>
            <a:ext cx="9115075" cy="4732547"/>
          </a:xfrm>
          <a:prstGeom prst="rect">
            <a:avLst/>
          </a:prstGeom>
          <a:ln w="12700">
            <a:miter lim="400000"/>
          </a:ln>
        </p:spPr>
      </p:pic>
      <p:sp>
        <p:nvSpPr>
          <p:cNvPr id="1267" name="Source IR"/>
          <p:cNvSpPr txBox="1"/>
          <p:nvPr/>
        </p:nvSpPr>
        <p:spPr>
          <a:xfrm>
            <a:off x="4857312" y="11494734"/>
            <a:ext cx="145206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 IR</a:t>
            </a:r>
          </a:p>
        </p:txBody>
      </p:sp>
      <p:sp>
        <p:nvSpPr>
          <p:cNvPr id="1268" name="Source Blue"/>
          <p:cNvSpPr txBox="1"/>
          <p:nvPr/>
        </p:nvSpPr>
        <p:spPr>
          <a:xfrm>
            <a:off x="3782478" y="6248860"/>
            <a:ext cx="17739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 Blue</a:t>
            </a:r>
          </a:p>
        </p:txBody>
      </p:sp>
      <p:sp>
        <p:nvSpPr>
          <p:cNvPr id="1269" name="-1"/>
          <p:cNvSpPr txBox="1"/>
          <p:nvPr/>
        </p:nvSpPr>
        <p:spPr>
          <a:xfrm>
            <a:off x="7254213" y="6952998"/>
            <a:ext cx="4023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-1</a:t>
            </a:r>
          </a:p>
        </p:txBody>
      </p:sp>
      <p:sp>
        <p:nvSpPr>
          <p:cNvPr id="1270" name="+1"/>
          <p:cNvSpPr txBox="1"/>
          <p:nvPr/>
        </p:nvSpPr>
        <p:spPr>
          <a:xfrm>
            <a:off x="6400002" y="7722906"/>
            <a:ext cx="46665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+1</a:t>
            </a:r>
          </a:p>
        </p:txBody>
      </p:sp>
      <p:sp>
        <p:nvSpPr>
          <p:cNvPr id="1271" name="0"/>
          <p:cNvSpPr txBox="1"/>
          <p:nvPr/>
        </p:nvSpPr>
        <p:spPr>
          <a:xfrm>
            <a:off x="5822461" y="7604280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272" name="0"/>
          <p:cNvSpPr txBox="1"/>
          <p:nvPr/>
        </p:nvSpPr>
        <p:spPr>
          <a:xfrm>
            <a:off x="6776056" y="6952998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273" name="MOT"/>
          <p:cNvSpPr txBox="1"/>
          <p:nvPr/>
        </p:nvSpPr>
        <p:spPr>
          <a:xfrm>
            <a:off x="2234537" y="2291213"/>
            <a:ext cx="78638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MOT</a:t>
            </a:r>
          </a:p>
        </p:txBody>
      </p:sp>
      <p:pic>
        <p:nvPicPr>
          <p:cNvPr id="1274" name="Screenshot 2023-03-16 at 17.43.03.png" descr="Screenshot 2023-03-16 at 17.43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81298" y="3963434"/>
            <a:ext cx="9952109" cy="7743059"/>
          </a:xfrm>
          <a:prstGeom prst="rect">
            <a:avLst/>
          </a:prstGeom>
          <a:ln w="12700">
            <a:miter lim="400000"/>
          </a:ln>
        </p:spPr>
      </p:pic>
      <p:sp>
        <p:nvSpPr>
          <p:cNvPr id="1275" name="Line"/>
          <p:cNvSpPr/>
          <p:nvPr/>
        </p:nvSpPr>
        <p:spPr>
          <a:xfrm>
            <a:off x="14014817" y="7903726"/>
            <a:ext cx="1491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6" name="Equation"/>
          <p:cNvSpPr txBox="1"/>
          <p:nvPr/>
        </p:nvSpPr>
        <p:spPr>
          <a:xfrm>
            <a:off x="5581245" y="10672104"/>
            <a:ext cx="446228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400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277" name="Equation"/>
          <p:cNvSpPr txBox="1"/>
          <p:nvPr/>
        </p:nvSpPr>
        <p:spPr>
          <a:xfrm>
            <a:off x="3612018" y="3751972"/>
            <a:ext cx="440132" cy="2139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254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278" name="Equation"/>
          <p:cNvSpPr txBox="1"/>
          <p:nvPr/>
        </p:nvSpPr>
        <p:spPr>
          <a:xfrm>
            <a:off x="5756319" y="5838602"/>
            <a:ext cx="416053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279" name="Equation"/>
          <p:cNvSpPr txBox="1"/>
          <p:nvPr/>
        </p:nvSpPr>
        <p:spPr>
          <a:xfrm>
            <a:off x="7390727" y="5023473"/>
            <a:ext cx="437389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300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280" name="Set-up sperimentale"/>
          <p:cNvSpPr txBox="1"/>
          <p:nvPr>
            <p:ph type="title" idx="4294967295"/>
          </p:nvPr>
        </p:nvSpPr>
        <p:spPr>
          <a:xfrm>
            <a:off x="4009826" y="357757"/>
            <a:ext cx="16364348" cy="2321200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Set-up sperimentale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Screenshot 2023-03-16 at 17.43.03.png" descr="Screenshot 2023-03-16 at 17.43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1298" y="3963434"/>
            <a:ext cx="9952109" cy="774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3" name="Screenshot 2023-03-16 at 13.00.36.png" descr="Screenshot 2023-03-16 at 13.00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8031" y="2735073"/>
            <a:ext cx="1679397" cy="147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4" name="Screenshot 2023-03-16 at 12.56.13.png" descr="Screenshot 2023-03-16 at 12.56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39036">
            <a:off x="1025808" y="5136064"/>
            <a:ext cx="9115075" cy="4732547"/>
          </a:xfrm>
          <a:prstGeom prst="rect">
            <a:avLst/>
          </a:prstGeom>
          <a:ln w="12700">
            <a:miter lim="400000"/>
          </a:ln>
        </p:spPr>
      </p:pic>
      <p:sp>
        <p:nvSpPr>
          <p:cNvPr id="1285" name="Source IR"/>
          <p:cNvSpPr txBox="1"/>
          <p:nvPr/>
        </p:nvSpPr>
        <p:spPr>
          <a:xfrm>
            <a:off x="4857312" y="11494734"/>
            <a:ext cx="145206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 IR</a:t>
            </a:r>
          </a:p>
        </p:txBody>
      </p:sp>
      <p:sp>
        <p:nvSpPr>
          <p:cNvPr id="1286" name="Source Blue"/>
          <p:cNvSpPr txBox="1"/>
          <p:nvPr/>
        </p:nvSpPr>
        <p:spPr>
          <a:xfrm>
            <a:off x="3782478" y="6248860"/>
            <a:ext cx="17739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 Blue</a:t>
            </a:r>
          </a:p>
        </p:txBody>
      </p:sp>
      <p:sp>
        <p:nvSpPr>
          <p:cNvPr id="1287" name="-1"/>
          <p:cNvSpPr txBox="1"/>
          <p:nvPr/>
        </p:nvSpPr>
        <p:spPr>
          <a:xfrm>
            <a:off x="7254213" y="6952998"/>
            <a:ext cx="4023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-1</a:t>
            </a:r>
          </a:p>
        </p:txBody>
      </p:sp>
      <p:sp>
        <p:nvSpPr>
          <p:cNvPr id="1288" name="+1"/>
          <p:cNvSpPr txBox="1"/>
          <p:nvPr/>
        </p:nvSpPr>
        <p:spPr>
          <a:xfrm>
            <a:off x="6400002" y="7722906"/>
            <a:ext cx="46665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+1</a:t>
            </a:r>
          </a:p>
        </p:txBody>
      </p:sp>
      <p:sp>
        <p:nvSpPr>
          <p:cNvPr id="1289" name="0"/>
          <p:cNvSpPr txBox="1"/>
          <p:nvPr/>
        </p:nvSpPr>
        <p:spPr>
          <a:xfrm>
            <a:off x="5822461" y="7604280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290" name="0"/>
          <p:cNvSpPr txBox="1"/>
          <p:nvPr/>
        </p:nvSpPr>
        <p:spPr>
          <a:xfrm>
            <a:off x="6776056" y="6952998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291" name="MOT"/>
          <p:cNvSpPr txBox="1"/>
          <p:nvPr/>
        </p:nvSpPr>
        <p:spPr>
          <a:xfrm>
            <a:off x="2234537" y="2291213"/>
            <a:ext cx="78638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MOT</a:t>
            </a:r>
          </a:p>
        </p:txBody>
      </p:sp>
      <p:sp>
        <p:nvSpPr>
          <p:cNvPr id="1292" name="Rounded Rectangle"/>
          <p:cNvSpPr/>
          <p:nvPr/>
        </p:nvSpPr>
        <p:spPr>
          <a:xfrm>
            <a:off x="15524447" y="4989619"/>
            <a:ext cx="422557" cy="4261575"/>
          </a:xfrm>
          <a:prstGeom prst="roundRect">
            <a:avLst>
              <a:gd name="adj" fmla="val 40823"/>
            </a:avLst>
          </a:prstGeom>
          <a:solidFill>
            <a:schemeClr val="accent5">
              <a:lumOff val="-29866"/>
              <a:alpha val="4061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93" name="Rounded Rectangle"/>
          <p:cNvSpPr/>
          <p:nvPr/>
        </p:nvSpPr>
        <p:spPr>
          <a:xfrm>
            <a:off x="6159113" y="3215596"/>
            <a:ext cx="422557" cy="5039074"/>
          </a:xfrm>
          <a:prstGeom prst="roundRect">
            <a:avLst>
              <a:gd name="adj" fmla="val 40823"/>
            </a:avLst>
          </a:prstGeom>
          <a:solidFill>
            <a:schemeClr val="accent5">
              <a:lumOff val="-29866"/>
              <a:alpha val="4061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94" name="Rounded Rectangle"/>
          <p:cNvSpPr/>
          <p:nvPr/>
        </p:nvSpPr>
        <p:spPr>
          <a:xfrm>
            <a:off x="3450670" y="3203115"/>
            <a:ext cx="2736003" cy="344600"/>
          </a:xfrm>
          <a:prstGeom prst="roundRect">
            <a:avLst>
              <a:gd name="adj" fmla="val 50000"/>
            </a:avLst>
          </a:prstGeom>
          <a:solidFill>
            <a:schemeClr val="accent5">
              <a:lumOff val="-29866"/>
              <a:alpha val="4061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95" name="RF ="/>
          <p:cNvSpPr txBox="1"/>
          <p:nvPr/>
        </p:nvSpPr>
        <p:spPr>
          <a:xfrm>
            <a:off x="3664240" y="8424799"/>
            <a:ext cx="2168422" cy="552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RF =  </a:t>
            </a:r>
            <a14:m>
              <m:oMath>
                <m:sSub>
                  <m:e>
                    <m:r>
                      <a:rPr xmlns:a="http://schemas.openxmlformats.org/drawingml/2006/main" sz="27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27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27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m:rPr>
                        <m:sty m:val="p"/>
                      </m:rPr>
                      <a:rPr xmlns:a="http://schemas.openxmlformats.org/drawingml/2006/main" sz="27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27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27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</m:oMath>
            </a14:m>
            <a:r>
              <a:t> </a:t>
            </a:r>
          </a:p>
        </p:txBody>
      </p:sp>
      <p:sp>
        <p:nvSpPr>
          <p:cNvPr id="1296" name="Canale di eccitazione"/>
          <p:cNvSpPr txBox="1"/>
          <p:nvPr/>
        </p:nvSpPr>
        <p:spPr>
          <a:xfrm>
            <a:off x="9098506" y="2973070"/>
            <a:ext cx="738073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Canale di eccitazione</a:t>
            </a:r>
          </a:p>
        </p:txBody>
      </p:sp>
      <p:sp>
        <p:nvSpPr>
          <p:cNvPr id="1307" name="Connection Line"/>
          <p:cNvSpPr/>
          <p:nvPr/>
        </p:nvSpPr>
        <p:spPr>
          <a:xfrm>
            <a:off x="13465618" y="4069498"/>
            <a:ext cx="1896113" cy="169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134" y="21282"/>
                  <a:pt x="1934" y="14082"/>
                  <a:pt x="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08" name="Connection Line"/>
          <p:cNvSpPr/>
          <p:nvPr/>
        </p:nvSpPr>
        <p:spPr>
          <a:xfrm>
            <a:off x="6702414" y="4069498"/>
            <a:ext cx="3958507" cy="1941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3211" y="20321"/>
                  <a:pt x="20411" y="13121"/>
                  <a:pt x="2160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299" name="Line"/>
          <p:cNvSpPr/>
          <p:nvPr/>
        </p:nvSpPr>
        <p:spPr>
          <a:xfrm flipV="1">
            <a:off x="5765980" y="8359575"/>
            <a:ext cx="401243" cy="1667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00" name="Line"/>
          <p:cNvSpPr/>
          <p:nvPr/>
        </p:nvSpPr>
        <p:spPr>
          <a:xfrm>
            <a:off x="14014817" y="7903726"/>
            <a:ext cx="1491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01" name="(   is the AOMs central freq.)"/>
          <p:cNvSpPr txBox="1"/>
          <p:nvPr/>
        </p:nvSpPr>
        <p:spPr>
          <a:xfrm>
            <a:off x="2024101" y="12089086"/>
            <a:ext cx="7118490" cy="53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/>
            </a:pPr>
            <a:r>
              <a:t>( </a:t>
            </a:r>
            <a14:m>
              <m:oMath>
                <m:sSub>
                  <m:e>
                    <m:r>
                      <a:rPr xmlns:a="http://schemas.openxmlformats.org/drawingml/2006/main" sz="22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22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is the AOMs central freq.)</a:t>
            </a:r>
          </a:p>
        </p:txBody>
      </p:sp>
      <p:sp>
        <p:nvSpPr>
          <p:cNvPr id="1302" name="Equation"/>
          <p:cNvSpPr txBox="1"/>
          <p:nvPr/>
        </p:nvSpPr>
        <p:spPr>
          <a:xfrm>
            <a:off x="5581245" y="10672104"/>
            <a:ext cx="446228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400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03" name="Equation"/>
          <p:cNvSpPr txBox="1"/>
          <p:nvPr/>
        </p:nvSpPr>
        <p:spPr>
          <a:xfrm>
            <a:off x="3612018" y="3751972"/>
            <a:ext cx="440132" cy="2139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254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04" name="Equation"/>
          <p:cNvSpPr txBox="1"/>
          <p:nvPr/>
        </p:nvSpPr>
        <p:spPr>
          <a:xfrm>
            <a:off x="5756319" y="5838602"/>
            <a:ext cx="416053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05" name="Equation"/>
          <p:cNvSpPr txBox="1"/>
          <p:nvPr/>
        </p:nvSpPr>
        <p:spPr>
          <a:xfrm>
            <a:off x="7390727" y="5023473"/>
            <a:ext cx="437389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300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06" name="Set-up sperimentale"/>
          <p:cNvSpPr txBox="1"/>
          <p:nvPr>
            <p:ph type="title" idx="4294967295"/>
          </p:nvPr>
        </p:nvSpPr>
        <p:spPr>
          <a:xfrm>
            <a:off x="4009826" y="357757"/>
            <a:ext cx="16364348" cy="2321200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Set-up sperimentale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Screenshot 2023-03-16 at 17.43.03.png" descr="Screenshot 2023-03-16 at 17.43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1298" y="3963434"/>
            <a:ext cx="9952109" cy="774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1" name="Screenshot 2023-03-16 at 13.00.36.png" descr="Screenshot 2023-03-16 at 13.00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8031" y="2735073"/>
            <a:ext cx="1679397" cy="147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2" name="Screenshot 2023-03-16 at 12.56.13.png" descr="Screenshot 2023-03-16 at 12.56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39036">
            <a:off x="1025808" y="5136064"/>
            <a:ext cx="9115075" cy="4732547"/>
          </a:xfrm>
          <a:prstGeom prst="rect">
            <a:avLst/>
          </a:prstGeom>
          <a:ln w="12700">
            <a:miter lim="400000"/>
          </a:ln>
        </p:spPr>
      </p:pic>
      <p:sp>
        <p:nvSpPr>
          <p:cNvPr id="1313" name="Source IR"/>
          <p:cNvSpPr txBox="1"/>
          <p:nvPr/>
        </p:nvSpPr>
        <p:spPr>
          <a:xfrm>
            <a:off x="4857312" y="11494734"/>
            <a:ext cx="145206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 IR</a:t>
            </a:r>
          </a:p>
        </p:txBody>
      </p:sp>
      <p:sp>
        <p:nvSpPr>
          <p:cNvPr id="1314" name="Source Blue"/>
          <p:cNvSpPr txBox="1"/>
          <p:nvPr/>
        </p:nvSpPr>
        <p:spPr>
          <a:xfrm>
            <a:off x="3782478" y="6248860"/>
            <a:ext cx="17739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 Blue</a:t>
            </a:r>
          </a:p>
        </p:txBody>
      </p:sp>
      <p:sp>
        <p:nvSpPr>
          <p:cNvPr id="1315" name="-1"/>
          <p:cNvSpPr txBox="1"/>
          <p:nvPr/>
        </p:nvSpPr>
        <p:spPr>
          <a:xfrm>
            <a:off x="7254213" y="6952998"/>
            <a:ext cx="4023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-1</a:t>
            </a:r>
          </a:p>
        </p:txBody>
      </p:sp>
      <p:sp>
        <p:nvSpPr>
          <p:cNvPr id="1316" name="+1"/>
          <p:cNvSpPr txBox="1"/>
          <p:nvPr/>
        </p:nvSpPr>
        <p:spPr>
          <a:xfrm>
            <a:off x="6400002" y="7722906"/>
            <a:ext cx="46665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+1</a:t>
            </a:r>
          </a:p>
        </p:txBody>
      </p:sp>
      <p:sp>
        <p:nvSpPr>
          <p:cNvPr id="1317" name="0"/>
          <p:cNvSpPr txBox="1"/>
          <p:nvPr/>
        </p:nvSpPr>
        <p:spPr>
          <a:xfrm>
            <a:off x="5822461" y="7604280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318" name="0"/>
          <p:cNvSpPr txBox="1"/>
          <p:nvPr/>
        </p:nvSpPr>
        <p:spPr>
          <a:xfrm>
            <a:off x="6776056" y="6952998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319" name="MOT"/>
          <p:cNvSpPr txBox="1"/>
          <p:nvPr/>
        </p:nvSpPr>
        <p:spPr>
          <a:xfrm>
            <a:off x="2234537" y="2291213"/>
            <a:ext cx="78638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MOT</a:t>
            </a:r>
          </a:p>
        </p:txBody>
      </p:sp>
      <p:sp>
        <p:nvSpPr>
          <p:cNvPr id="1320" name="Rounded Rectangle"/>
          <p:cNvSpPr/>
          <p:nvPr/>
        </p:nvSpPr>
        <p:spPr>
          <a:xfrm>
            <a:off x="16086210" y="4535026"/>
            <a:ext cx="422556" cy="4645948"/>
          </a:xfrm>
          <a:prstGeom prst="roundRect">
            <a:avLst>
              <a:gd name="adj" fmla="val 40823"/>
            </a:avLst>
          </a:prstGeom>
          <a:solidFill>
            <a:schemeClr val="accent5">
              <a:lumOff val="-29866"/>
              <a:alpha val="4061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21" name="Rounded Rectangle"/>
          <p:cNvSpPr/>
          <p:nvPr/>
        </p:nvSpPr>
        <p:spPr>
          <a:xfrm>
            <a:off x="6159113" y="3215596"/>
            <a:ext cx="422557" cy="5039074"/>
          </a:xfrm>
          <a:prstGeom prst="roundRect">
            <a:avLst>
              <a:gd name="adj" fmla="val 40823"/>
            </a:avLst>
          </a:prstGeom>
          <a:solidFill>
            <a:schemeClr val="accent5">
              <a:lumOff val="-29866"/>
              <a:alpha val="4061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22" name="Rounded Rectangle"/>
          <p:cNvSpPr/>
          <p:nvPr/>
        </p:nvSpPr>
        <p:spPr>
          <a:xfrm>
            <a:off x="3450670" y="3203115"/>
            <a:ext cx="2736003" cy="344600"/>
          </a:xfrm>
          <a:prstGeom prst="roundRect">
            <a:avLst>
              <a:gd name="adj" fmla="val 50000"/>
            </a:avLst>
          </a:prstGeom>
          <a:solidFill>
            <a:schemeClr val="accent5">
              <a:lumOff val="-29866"/>
              <a:alpha val="4061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23" name="RF ="/>
          <p:cNvSpPr txBox="1"/>
          <p:nvPr/>
        </p:nvSpPr>
        <p:spPr>
          <a:xfrm>
            <a:off x="4495589" y="8372133"/>
            <a:ext cx="1155250" cy="552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RF =  </a:t>
            </a:r>
            <a14:m>
              <m:oMath>
                <m:sSub>
                  <m:e>
                    <m:r>
                      <a:rPr xmlns:a="http://schemas.openxmlformats.org/drawingml/2006/main" sz="23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23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</p:txBody>
      </p:sp>
      <p:sp>
        <p:nvSpPr>
          <p:cNvPr id="1324" name="Canale di facilitazione"/>
          <p:cNvSpPr txBox="1"/>
          <p:nvPr/>
        </p:nvSpPr>
        <p:spPr>
          <a:xfrm>
            <a:off x="9021163" y="2973070"/>
            <a:ext cx="7535419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Canale di facilitazione</a:t>
            </a:r>
          </a:p>
        </p:txBody>
      </p:sp>
      <p:sp>
        <p:nvSpPr>
          <p:cNvPr id="1335" name="Connection Line"/>
          <p:cNvSpPr/>
          <p:nvPr/>
        </p:nvSpPr>
        <p:spPr>
          <a:xfrm>
            <a:off x="13465618" y="4069498"/>
            <a:ext cx="2544279" cy="1678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21600" y="21596"/>
                </a:moveTo>
                <a:cubicBezTo>
                  <a:pt x="11069" y="21600"/>
                  <a:pt x="3869" y="14401"/>
                  <a:pt x="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36" name="Connection Line"/>
          <p:cNvSpPr/>
          <p:nvPr/>
        </p:nvSpPr>
        <p:spPr>
          <a:xfrm>
            <a:off x="6702414" y="4069498"/>
            <a:ext cx="3958507" cy="1941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3211" y="20321"/>
                  <a:pt x="20411" y="13121"/>
                  <a:pt x="2160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27" name="Line"/>
          <p:cNvSpPr/>
          <p:nvPr/>
        </p:nvSpPr>
        <p:spPr>
          <a:xfrm flipV="1">
            <a:off x="5714080" y="8359576"/>
            <a:ext cx="453143" cy="11109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28" name="Line"/>
          <p:cNvSpPr/>
          <p:nvPr/>
        </p:nvSpPr>
        <p:spPr>
          <a:xfrm>
            <a:off x="14014817" y="7903726"/>
            <a:ext cx="1491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29" name="(   is the AOMs central freq.)"/>
          <p:cNvSpPr txBox="1"/>
          <p:nvPr/>
        </p:nvSpPr>
        <p:spPr>
          <a:xfrm>
            <a:off x="2024101" y="12089086"/>
            <a:ext cx="7118490" cy="53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/>
            </a:pPr>
            <a:r>
              <a:t>( </a:t>
            </a:r>
            <a14:m>
              <m:oMath>
                <m:sSub>
                  <m:e>
                    <m:r>
                      <a:rPr xmlns:a="http://schemas.openxmlformats.org/drawingml/2006/main" sz="22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22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is the AOMs central freq.)</a:t>
            </a:r>
          </a:p>
        </p:txBody>
      </p:sp>
      <p:sp>
        <p:nvSpPr>
          <p:cNvPr id="1330" name="Equation"/>
          <p:cNvSpPr txBox="1"/>
          <p:nvPr/>
        </p:nvSpPr>
        <p:spPr>
          <a:xfrm>
            <a:off x="5581245" y="10672104"/>
            <a:ext cx="446228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400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31" name="Equation"/>
          <p:cNvSpPr txBox="1"/>
          <p:nvPr/>
        </p:nvSpPr>
        <p:spPr>
          <a:xfrm>
            <a:off x="3612018" y="3751972"/>
            <a:ext cx="440132" cy="2139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254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32" name="Equation"/>
          <p:cNvSpPr txBox="1"/>
          <p:nvPr/>
        </p:nvSpPr>
        <p:spPr>
          <a:xfrm>
            <a:off x="5756319" y="5838602"/>
            <a:ext cx="416053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33" name="Equation"/>
          <p:cNvSpPr txBox="1"/>
          <p:nvPr/>
        </p:nvSpPr>
        <p:spPr>
          <a:xfrm>
            <a:off x="7390727" y="5023473"/>
            <a:ext cx="437389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300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34" name="Set-up sperimentale"/>
          <p:cNvSpPr txBox="1"/>
          <p:nvPr>
            <p:ph type="title" idx="4294967295"/>
          </p:nvPr>
        </p:nvSpPr>
        <p:spPr>
          <a:xfrm>
            <a:off x="4009826" y="357757"/>
            <a:ext cx="16364348" cy="2321200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Set-up sperimentale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e 1"/>
          <p:cNvSpPr/>
          <p:nvPr/>
        </p:nvSpPr>
        <p:spPr>
          <a:xfrm flipH="1" rot="12600000">
            <a:off x="2145719" y="48984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" name="Cone 2"/>
          <p:cNvSpPr/>
          <p:nvPr/>
        </p:nvSpPr>
        <p:spPr>
          <a:xfrm rot="1800000">
            <a:off x="1472404" y="6043533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Cone 1"/>
          <p:cNvSpPr/>
          <p:nvPr/>
        </p:nvSpPr>
        <p:spPr>
          <a:xfrm flipH="1" rot="12600000">
            <a:off x="3801708" y="48857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2" name="Cone 2"/>
          <p:cNvSpPr/>
          <p:nvPr/>
        </p:nvSpPr>
        <p:spPr>
          <a:xfrm rot="1800000">
            <a:off x="3128392" y="60308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3" name="Cone 1"/>
          <p:cNvSpPr/>
          <p:nvPr/>
        </p:nvSpPr>
        <p:spPr>
          <a:xfrm flipH="1" rot="12600000">
            <a:off x="5457697" y="4949251"/>
            <a:ext cx="978300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4" name="Cone 2"/>
          <p:cNvSpPr/>
          <p:nvPr/>
        </p:nvSpPr>
        <p:spPr>
          <a:xfrm rot="1800000">
            <a:off x="4784381" y="60943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25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245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26" name="Atom"/>
          <p:cNvSpPr/>
          <p:nvPr/>
        </p:nvSpPr>
        <p:spPr>
          <a:xfrm>
            <a:off x="5490880" y="6103873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" name="Atom"/>
          <p:cNvSpPr/>
          <p:nvPr/>
        </p:nvSpPr>
        <p:spPr>
          <a:xfrm>
            <a:off x="3847928" y="6035151"/>
            <a:ext cx="251406" cy="283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8" name="Atom"/>
          <p:cNvSpPr/>
          <p:nvPr/>
        </p:nvSpPr>
        <p:spPr>
          <a:xfrm>
            <a:off x="2170955" y="6059066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" name="Tabella di marcia"/>
          <p:cNvSpPr txBox="1"/>
          <p:nvPr>
            <p:ph type="title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Tabella di marcia</a:t>
            </a:r>
          </a:p>
        </p:txBody>
      </p:sp>
      <p:sp>
        <p:nvSpPr>
          <p:cNvPr id="230" name="Trappole ottiche"/>
          <p:cNvSpPr txBox="1"/>
          <p:nvPr>
            <p:ph type="body" sz="quarter" idx="1"/>
          </p:nvPr>
        </p:nvSpPr>
        <p:spPr>
          <a:xfrm>
            <a:off x="1173192" y="3157359"/>
            <a:ext cx="5697562" cy="146481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Trappole ottiche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Screenshot 2023-03-16 at 17.43.03.png" descr="Screenshot 2023-03-16 at 17.43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1298" y="3963434"/>
            <a:ext cx="9952109" cy="774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9" name="Screenshot 2023-03-16 at 13.00.36.png" descr="Screenshot 2023-03-16 at 13.00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8031" y="2735073"/>
            <a:ext cx="1679397" cy="147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0" name="Screenshot 2023-03-16 at 12.56.13.png" descr="Screenshot 2023-03-16 at 12.56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39036">
            <a:off x="1025808" y="5136064"/>
            <a:ext cx="9115075" cy="4732547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Source IR"/>
          <p:cNvSpPr txBox="1"/>
          <p:nvPr/>
        </p:nvSpPr>
        <p:spPr>
          <a:xfrm>
            <a:off x="4857312" y="11494734"/>
            <a:ext cx="145206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 IR</a:t>
            </a:r>
          </a:p>
        </p:txBody>
      </p:sp>
      <p:sp>
        <p:nvSpPr>
          <p:cNvPr id="1342" name="Source Blue"/>
          <p:cNvSpPr txBox="1"/>
          <p:nvPr/>
        </p:nvSpPr>
        <p:spPr>
          <a:xfrm>
            <a:off x="3782478" y="6248860"/>
            <a:ext cx="17739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 Blue</a:t>
            </a:r>
          </a:p>
        </p:txBody>
      </p:sp>
      <p:sp>
        <p:nvSpPr>
          <p:cNvPr id="1343" name="-1"/>
          <p:cNvSpPr txBox="1"/>
          <p:nvPr/>
        </p:nvSpPr>
        <p:spPr>
          <a:xfrm>
            <a:off x="7254213" y="6952998"/>
            <a:ext cx="4023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-1</a:t>
            </a:r>
          </a:p>
        </p:txBody>
      </p:sp>
      <p:sp>
        <p:nvSpPr>
          <p:cNvPr id="1344" name="+1"/>
          <p:cNvSpPr txBox="1"/>
          <p:nvPr/>
        </p:nvSpPr>
        <p:spPr>
          <a:xfrm>
            <a:off x="6400002" y="7722906"/>
            <a:ext cx="46665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+1</a:t>
            </a:r>
          </a:p>
        </p:txBody>
      </p:sp>
      <p:sp>
        <p:nvSpPr>
          <p:cNvPr id="1345" name="0"/>
          <p:cNvSpPr txBox="1"/>
          <p:nvPr/>
        </p:nvSpPr>
        <p:spPr>
          <a:xfrm>
            <a:off x="5822461" y="7604280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346" name="0"/>
          <p:cNvSpPr txBox="1"/>
          <p:nvPr/>
        </p:nvSpPr>
        <p:spPr>
          <a:xfrm>
            <a:off x="6776056" y="6952998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347" name="MOT"/>
          <p:cNvSpPr txBox="1"/>
          <p:nvPr/>
        </p:nvSpPr>
        <p:spPr>
          <a:xfrm>
            <a:off x="2234537" y="2291213"/>
            <a:ext cx="78638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MOT</a:t>
            </a:r>
          </a:p>
        </p:txBody>
      </p:sp>
      <p:sp>
        <p:nvSpPr>
          <p:cNvPr id="1348" name="Rounded Rectangle"/>
          <p:cNvSpPr/>
          <p:nvPr/>
        </p:nvSpPr>
        <p:spPr>
          <a:xfrm>
            <a:off x="17806607" y="4990361"/>
            <a:ext cx="402337" cy="2680877"/>
          </a:xfrm>
          <a:prstGeom prst="roundRect">
            <a:avLst>
              <a:gd name="adj" fmla="val 40823"/>
            </a:avLst>
          </a:prstGeom>
          <a:solidFill>
            <a:schemeClr val="accent5">
              <a:lumOff val="-29866"/>
              <a:alpha val="4061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49" name="Rounded Rectangle"/>
          <p:cNvSpPr/>
          <p:nvPr/>
        </p:nvSpPr>
        <p:spPr>
          <a:xfrm>
            <a:off x="6966647" y="4012500"/>
            <a:ext cx="422556" cy="3504856"/>
          </a:xfrm>
          <a:prstGeom prst="roundRect">
            <a:avLst>
              <a:gd name="adj" fmla="val 40823"/>
            </a:avLst>
          </a:prstGeom>
          <a:solidFill>
            <a:schemeClr val="accent5">
              <a:lumOff val="-29866"/>
              <a:alpha val="4061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50" name="Rounded Rectangle"/>
          <p:cNvSpPr/>
          <p:nvPr/>
        </p:nvSpPr>
        <p:spPr>
          <a:xfrm>
            <a:off x="3450670" y="3203115"/>
            <a:ext cx="2736003" cy="344600"/>
          </a:xfrm>
          <a:prstGeom prst="roundRect">
            <a:avLst>
              <a:gd name="adj" fmla="val 50000"/>
            </a:avLst>
          </a:prstGeom>
          <a:solidFill>
            <a:schemeClr val="accent5">
              <a:lumOff val="-29866"/>
              <a:alpha val="4061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51" name="Rounded Rectangle"/>
          <p:cNvSpPr/>
          <p:nvPr/>
        </p:nvSpPr>
        <p:spPr>
          <a:xfrm>
            <a:off x="6163228" y="3191526"/>
            <a:ext cx="422556" cy="1228937"/>
          </a:xfrm>
          <a:prstGeom prst="roundRect">
            <a:avLst>
              <a:gd name="adj" fmla="val 40823"/>
            </a:avLst>
          </a:prstGeom>
          <a:solidFill>
            <a:schemeClr val="accent5">
              <a:lumOff val="-29866"/>
              <a:alpha val="4061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52" name="Rounded Rectangle"/>
          <p:cNvSpPr/>
          <p:nvPr/>
        </p:nvSpPr>
        <p:spPr>
          <a:xfrm>
            <a:off x="6500889" y="4038284"/>
            <a:ext cx="560295" cy="398088"/>
          </a:xfrm>
          <a:prstGeom prst="roundRect">
            <a:avLst>
              <a:gd name="adj" fmla="val 43332"/>
            </a:avLst>
          </a:prstGeom>
          <a:solidFill>
            <a:schemeClr val="accent5">
              <a:lumOff val="-29866"/>
              <a:alpha val="4061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53" name="Canale di dissipazione"/>
          <p:cNvSpPr txBox="1"/>
          <p:nvPr/>
        </p:nvSpPr>
        <p:spPr>
          <a:xfrm>
            <a:off x="8117239" y="2973070"/>
            <a:ext cx="7748017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Canale di dissipazione</a:t>
            </a:r>
          </a:p>
        </p:txBody>
      </p:sp>
      <p:sp>
        <p:nvSpPr>
          <p:cNvPr id="1363" name="Connection Line"/>
          <p:cNvSpPr/>
          <p:nvPr/>
        </p:nvSpPr>
        <p:spPr>
          <a:xfrm>
            <a:off x="15982988" y="3450708"/>
            <a:ext cx="2000004" cy="150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24" fill="norm" stroke="1" extrusionOk="0">
                <a:moveTo>
                  <a:pt x="21600" y="20324"/>
                </a:moveTo>
                <a:cubicBezTo>
                  <a:pt x="20216" y="5432"/>
                  <a:pt x="13016" y="-1276"/>
                  <a:pt x="0" y="199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64" name="Connection Line"/>
          <p:cNvSpPr/>
          <p:nvPr/>
        </p:nvSpPr>
        <p:spPr>
          <a:xfrm>
            <a:off x="7522840" y="4069498"/>
            <a:ext cx="3138081" cy="1855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4272" y="20346"/>
                  <a:pt x="21472" y="13146"/>
                  <a:pt x="2160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56" name="Line"/>
          <p:cNvSpPr/>
          <p:nvPr/>
        </p:nvSpPr>
        <p:spPr>
          <a:xfrm>
            <a:off x="14014817" y="7903726"/>
            <a:ext cx="1491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57" name="(   is the AOMs central freq.)"/>
          <p:cNvSpPr txBox="1"/>
          <p:nvPr/>
        </p:nvSpPr>
        <p:spPr>
          <a:xfrm>
            <a:off x="2024101" y="12089086"/>
            <a:ext cx="7118490" cy="53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/>
            </a:pPr>
            <a:r>
              <a:t>( </a:t>
            </a:r>
            <a14:m>
              <m:oMath>
                <m:sSub>
                  <m:e>
                    <m:r>
                      <a:rPr xmlns:a="http://schemas.openxmlformats.org/drawingml/2006/main" sz="22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22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is the AOMs central freq.)</a:t>
            </a:r>
          </a:p>
        </p:txBody>
      </p:sp>
      <p:sp>
        <p:nvSpPr>
          <p:cNvPr id="1358" name="Equation"/>
          <p:cNvSpPr txBox="1"/>
          <p:nvPr/>
        </p:nvSpPr>
        <p:spPr>
          <a:xfrm>
            <a:off x="5581245" y="10672104"/>
            <a:ext cx="446228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400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59" name="Equation"/>
          <p:cNvSpPr txBox="1"/>
          <p:nvPr/>
        </p:nvSpPr>
        <p:spPr>
          <a:xfrm>
            <a:off x="3612018" y="3751972"/>
            <a:ext cx="440132" cy="2139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254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60" name="Equation"/>
          <p:cNvSpPr txBox="1"/>
          <p:nvPr/>
        </p:nvSpPr>
        <p:spPr>
          <a:xfrm>
            <a:off x="5756319" y="5838602"/>
            <a:ext cx="416053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61" name="Equation"/>
          <p:cNvSpPr txBox="1"/>
          <p:nvPr/>
        </p:nvSpPr>
        <p:spPr>
          <a:xfrm>
            <a:off x="7390727" y="5023473"/>
            <a:ext cx="437389" cy="210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300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1362" name="Set-up sperimentale"/>
          <p:cNvSpPr txBox="1"/>
          <p:nvPr>
            <p:ph type="title" idx="4294967295"/>
          </p:nvPr>
        </p:nvSpPr>
        <p:spPr>
          <a:xfrm>
            <a:off x="4009826" y="357757"/>
            <a:ext cx="16364348" cy="2321200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Set-up sperimentale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Rounded Rectangle"/>
          <p:cNvSpPr/>
          <p:nvPr/>
        </p:nvSpPr>
        <p:spPr>
          <a:xfrm>
            <a:off x="736220" y="4452604"/>
            <a:ext cx="22911560" cy="3151251"/>
          </a:xfrm>
          <a:prstGeom prst="roundRect">
            <a:avLst>
              <a:gd name="adj" fmla="val 14501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67" name="Realizzare il setup per il controllo dello stato interno…"/>
          <p:cNvSpPr txBox="1"/>
          <p:nvPr/>
        </p:nvSpPr>
        <p:spPr>
          <a:xfrm>
            <a:off x="1206498" y="2926185"/>
            <a:ext cx="21971004" cy="823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1574270" indent="-1574270">
              <a:lnSpc>
                <a:spcPct val="80000"/>
              </a:lnSpc>
              <a:buSzPct val="100000"/>
              <a:buAutoNum type="arabicParenR" startAt="1"/>
              <a:defRPr spc="-170" sz="8500">
                <a:solidFill>
                  <a:srgbClr val="000000"/>
                </a:solidFill>
              </a:defRPr>
            </a:pPr>
            <a:r>
              <a:t>Realizzare il setup per il controllo dello stato interno</a:t>
            </a:r>
          </a:p>
          <a:p>
            <a:pPr>
              <a:lnSpc>
                <a:spcPct val="80000"/>
              </a:lnSpc>
              <a:defRPr spc="-170" sz="8500">
                <a:solidFill>
                  <a:srgbClr val="000000"/>
                </a:solidFill>
              </a:defRPr>
            </a:pPr>
          </a:p>
          <a:p>
            <a:pPr marL="1574270" indent="-1574270">
              <a:lnSpc>
                <a:spcPct val="80000"/>
              </a:lnSpc>
              <a:buSzPct val="100000"/>
              <a:buAutoNum type="arabicParenR" startAt="2"/>
              <a:defRPr spc="-170" sz="8500">
                <a:solidFill>
                  <a:srgbClr val="000000"/>
                </a:solidFill>
              </a:defRPr>
            </a:pPr>
            <a:r>
              <a:t>Testarlo sugli atomi</a:t>
            </a:r>
          </a:p>
        </p:txBody>
      </p:sp>
      <p:sp>
        <p:nvSpPr>
          <p:cNvPr id="1368" name="Approved"/>
          <p:cNvSpPr/>
          <p:nvPr/>
        </p:nvSpPr>
        <p:spPr>
          <a:xfrm>
            <a:off x="20274408" y="6023404"/>
            <a:ext cx="2929542" cy="2929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69" name="Obiettivo"/>
          <p:cNvSpPr txBox="1"/>
          <p:nvPr>
            <p:ph type="title" idx="4294967295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Obiettivo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Rounded Rectangle"/>
          <p:cNvSpPr/>
          <p:nvPr/>
        </p:nvSpPr>
        <p:spPr>
          <a:xfrm>
            <a:off x="736220" y="4452604"/>
            <a:ext cx="22911560" cy="3151251"/>
          </a:xfrm>
          <a:prstGeom prst="roundRect">
            <a:avLst>
              <a:gd name="adj" fmla="val 14501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72" name="Realizzare il setup per il controllo dello stato interno…"/>
          <p:cNvSpPr txBox="1"/>
          <p:nvPr/>
        </p:nvSpPr>
        <p:spPr>
          <a:xfrm>
            <a:off x="1206498" y="2926185"/>
            <a:ext cx="21971004" cy="823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1574270" indent="-1574270">
              <a:lnSpc>
                <a:spcPct val="80000"/>
              </a:lnSpc>
              <a:buSzPct val="100000"/>
              <a:buAutoNum type="arabicParenR" startAt="1"/>
              <a:defRPr spc="-170" sz="8500">
                <a:solidFill>
                  <a:srgbClr val="000000"/>
                </a:solidFill>
              </a:defRPr>
            </a:pPr>
            <a:r>
              <a:t>Realizzare il setup per il controllo dello stato interno</a:t>
            </a:r>
          </a:p>
          <a:p>
            <a:pPr>
              <a:lnSpc>
                <a:spcPct val="80000"/>
              </a:lnSpc>
              <a:defRPr spc="-170" sz="8500">
                <a:solidFill>
                  <a:srgbClr val="000000"/>
                </a:solidFill>
              </a:defRPr>
            </a:pPr>
          </a:p>
          <a:p>
            <a:pPr marL="1574270" indent="-1574270">
              <a:lnSpc>
                <a:spcPct val="80000"/>
              </a:lnSpc>
              <a:buSzPct val="100000"/>
              <a:buAutoNum type="arabicParenR" startAt="2"/>
              <a:defRPr spc="-170" sz="8500">
                <a:solidFill>
                  <a:srgbClr val="000000"/>
                </a:solidFill>
              </a:defRPr>
            </a:pPr>
            <a:r>
              <a:t>Testarlo sugli atomi</a:t>
            </a:r>
          </a:p>
        </p:txBody>
      </p:sp>
      <p:sp>
        <p:nvSpPr>
          <p:cNvPr id="1373" name="Approved"/>
          <p:cNvSpPr/>
          <p:nvPr/>
        </p:nvSpPr>
        <p:spPr>
          <a:xfrm>
            <a:off x="20274408" y="6023404"/>
            <a:ext cx="2929542" cy="2929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74" name="Obiettivo"/>
          <p:cNvSpPr txBox="1"/>
          <p:nvPr>
            <p:ph type="title" idx="4294967295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Obiettivo</a:t>
            </a:r>
          </a:p>
        </p:txBody>
      </p:sp>
      <p:sp>
        <p:nvSpPr>
          <p:cNvPr id="1375" name="Canale di eccitazione e dissipazione…"/>
          <p:cNvSpPr txBox="1"/>
          <p:nvPr/>
        </p:nvSpPr>
        <p:spPr>
          <a:xfrm>
            <a:off x="8991803" y="9537149"/>
            <a:ext cx="8015034" cy="1764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Canale di eccitazione e dissipazione</a:t>
            </a:r>
          </a:p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Canale di facilitazione</a:t>
            </a:r>
          </a:p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Tutti insieme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repump_twice_2.png" descr="repump_twice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798" y="1933934"/>
            <a:ext cx="14689920" cy="11017440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Canali di eccitazione e dissipazione…"/>
          <p:cNvSpPr txBox="1"/>
          <p:nvPr>
            <p:ph type="title" idx="4294967295"/>
          </p:nvPr>
        </p:nvSpPr>
        <p:spPr>
          <a:xfrm>
            <a:off x="654871" y="442227"/>
            <a:ext cx="23074258" cy="2321200"/>
          </a:xfrm>
          <a:prstGeom prst="rect">
            <a:avLst/>
          </a:prstGeom>
        </p:spPr>
        <p:txBody>
          <a:bodyPr anchor="ctr"/>
          <a:lstStyle/>
          <a:p>
            <a:pPr algn="ctr" defTabSz="2292038">
              <a:defRPr spc="-159" sz="7990"/>
            </a:pPr>
            <a:r>
              <a:t>Canali di eccitazione e dissipazione </a:t>
            </a:r>
          </a:p>
          <a:p>
            <a:pPr algn="ctr" defTabSz="2292038">
              <a:defRPr spc="-159" sz="7990"/>
            </a:pPr>
            <a:r>
              <a:t>testati sulla MOT</a:t>
            </a:r>
          </a:p>
        </p:txBody>
      </p:sp>
      <p:sp>
        <p:nvSpPr>
          <p:cNvPr id="1379" name="Numero di atomi"/>
          <p:cNvSpPr/>
          <p:nvPr/>
        </p:nvSpPr>
        <p:spPr>
          <a:xfrm rot="16198057">
            <a:off x="-1823603" y="6867332"/>
            <a:ext cx="5727766" cy="11493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Numero di atomi</a:t>
            </a:r>
          </a:p>
        </p:txBody>
      </p:sp>
      <p:sp>
        <p:nvSpPr>
          <p:cNvPr id="1380" name="Rectangle"/>
          <p:cNvSpPr/>
          <p:nvPr/>
        </p:nvSpPr>
        <p:spPr>
          <a:xfrm>
            <a:off x="6709907" y="12356869"/>
            <a:ext cx="2686175" cy="947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81" name="Equation"/>
          <p:cNvSpPr txBox="1"/>
          <p:nvPr/>
        </p:nvSpPr>
        <p:spPr>
          <a:xfrm>
            <a:off x="7169729" y="12551592"/>
            <a:ext cx="1766533" cy="5581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000"/>
          </a:p>
        </p:txBody>
      </p:sp>
      <p:sp>
        <p:nvSpPr>
          <p:cNvPr id="1382" name="Equation"/>
          <p:cNvSpPr txBox="1"/>
          <p:nvPr/>
        </p:nvSpPr>
        <p:spPr>
          <a:xfrm>
            <a:off x="17102300" y="11818863"/>
            <a:ext cx="3917197" cy="72126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m:rPr>
                      <m:sty m:val="b"/>
                    </m:rP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m:rPr>
                      <m:sty m:val="b"/>
                    </m:rP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m:rPr>
                      <m:sty m:val="b"/>
                    </m:rP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5300"/>
          </a:p>
        </p:txBody>
      </p:sp>
      <p:pic>
        <p:nvPicPr>
          <p:cNvPr id="1383" name="Screenshot 2023-05-21 at 11.11.04.png" descr="Screenshot 2023-05-21 at 11.11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36744" y="3792430"/>
            <a:ext cx="8248310" cy="67865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4" name="Rectangle"/>
          <p:cNvSpPr/>
          <p:nvPr/>
        </p:nvSpPr>
        <p:spPr>
          <a:xfrm>
            <a:off x="14980946" y="7168260"/>
            <a:ext cx="8411646" cy="3509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repump_twice_2.png" descr="repump_twice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798" y="1933934"/>
            <a:ext cx="14689920" cy="11017440"/>
          </a:xfrm>
          <a:prstGeom prst="rect">
            <a:avLst/>
          </a:prstGeom>
          <a:ln w="12700">
            <a:miter lim="400000"/>
          </a:ln>
        </p:spPr>
      </p:pic>
      <p:sp>
        <p:nvSpPr>
          <p:cNvPr id="1387" name="Canali di eccitazione e dissipazione…"/>
          <p:cNvSpPr txBox="1"/>
          <p:nvPr>
            <p:ph type="title" idx="4294967295"/>
          </p:nvPr>
        </p:nvSpPr>
        <p:spPr>
          <a:xfrm>
            <a:off x="654871" y="442227"/>
            <a:ext cx="23074258" cy="2321200"/>
          </a:xfrm>
          <a:prstGeom prst="rect">
            <a:avLst/>
          </a:prstGeom>
        </p:spPr>
        <p:txBody>
          <a:bodyPr anchor="ctr"/>
          <a:lstStyle/>
          <a:p>
            <a:pPr algn="ctr" defTabSz="2292038">
              <a:defRPr spc="-159" sz="7990"/>
            </a:pPr>
            <a:r>
              <a:t>Canali di eccitazione e dissipazione </a:t>
            </a:r>
          </a:p>
          <a:p>
            <a:pPr algn="ctr" defTabSz="2292038">
              <a:defRPr spc="-159" sz="7990"/>
            </a:pPr>
            <a:r>
              <a:t>testati sulla MOT</a:t>
            </a:r>
          </a:p>
        </p:txBody>
      </p:sp>
      <p:sp>
        <p:nvSpPr>
          <p:cNvPr id="1388" name="Numero di atomi"/>
          <p:cNvSpPr/>
          <p:nvPr/>
        </p:nvSpPr>
        <p:spPr>
          <a:xfrm rot="16198057">
            <a:off x="-1823603" y="6867332"/>
            <a:ext cx="5727766" cy="11493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4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Numero di atomi</a:t>
            </a:r>
          </a:p>
        </p:txBody>
      </p:sp>
      <p:sp>
        <p:nvSpPr>
          <p:cNvPr id="1389" name="Rectangle"/>
          <p:cNvSpPr/>
          <p:nvPr/>
        </p:nvSpPr>
        <p:spPr>
          <a:xfrm>
            <a:off x="6709907" y="12356869"/>
            <a:ext cx="2686175" cy="947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90" name="Equation"/>
          <p:cNvSpPr txBox="1"/>
          <p:nvPr/>
        </p:nvSpPr>
        <p:spPr>
          <a:xfrm>
            <a:off x="7169729" y="12551592"/>
            <a:ext cx="1766533" cy="5581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5000"/>
          </a:p>
        </p:txBody>
      </p:sp>
      <p:sp>
        <p:nvSpPr>
          <p:cNvPr id="1391" name="Equation"/>
          <p:cNvSpPr txBox="1"/>
          <p:nvPr/>
        </p:nvSpPr>
        <p:spPr>
          <a:xfrm>
            <a:off x="17102300" y="11818863"/>
            <a:ext cx="3917197" cy="72126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m:rPr>
                      <m:sty m:val="b"/>
                    </m:rP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m:rPr>
                      <m:sty m:val="b"/>
                    </m:rP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m:rPr>
                      <m:sty m:val="b"/>
                    </m:rP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5300"/>
          </a:p>
        </p:txBody>
      </p:sp>
      <p:pic>
        <p:nvPicPr>
          <p:cNvPr id="1392" name="Screenshot 2023-05-21 at 11.11.04.png" descr="Screenshot 2023-05-21 at 11.11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36744" y="3792430"/>
            <a:ext cx="8248310" cy="6786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Rounded Rectangle"/>
          <p:cNvSpPr/>
          <p:nvPr/>
        </p:nvSpPr>
        <p:spPr>
          <a:xfrm>
            <a:off x="736220" y="4452604"/>
            <a:ext cx="22911560" cy="3151251"/>
          </a:xfrm>
          <a:prstGeom prst="roundRect">
            <a:avLst>
              <a:gd name="adj" fmla="val 14501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95" name="Realizzare il setup per il controllo dello stato interno…"/>
          <p:cNvSpPr txBox="1"/>
          <p:nvPr/>
        </p:nvSpPr>
        <p:spPr>
          <a:xfrm>
            <a:off x="1206498" y="2926185"/>
            <a:ext cx="21971004" cy="823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1574270" indent="-1574270">
              <a:lnSpc>
                <a:spcPct val="80000"/>
              </a:lnSpc>
              <a:buSzPct val="100000"/>
              <a:buAutoNum type="arabicParenR" startAt="1"/>
              <a:defRPr spc="-170" sz="8500">
                <a:solidFill>
                  <a:srgbClr val="000000"/>
                </a:solidFill>
              </a:defRPr>
            </a:pPr>
            <a:r>
              <a:t>Realizzare il setup per il controllo dello stato interno</a:t>
            </a:r>
          </a:p>
          <a:p>
            <a:pPr>
              <a:lnSpc>
                <a:spcPct val="80000"/>
              </a:lnSpc>
              <a:defRPr spc="-170" sz="8500">
                <a:solidFill>
                  <a:srgbClr val="000000"/>
                </a:solidFill>
              </a:defRPr>
            </a:pPr>
          </a:p>
          <a:p>
            <a:pPr marL="1574270" indent="-1574270">
              <a:lnSpc>
                <a:spcPct val="80000"/>
              </a:lnSpc>
              <a:buSzPct val="100000"/>
              <a:buAutoNum type="arabicParenR" startAt="2"/>
              <a:defRPr spc="-170" sz="8500">
                <a:solidFill>
                  <a:srgbClr val="000000"/>
                </a:solidFill>
              </a:defRPr>
            </a:pPr>
            <a:r>
              <a:t>Testarlo sugli atomi</a:t>
            </a:r>
          </a:p>
        </p:txBody>
      </p:sp>
      <p:sp>
        <p:nvSpPr>
          <p:cNvPr id="1396" name="Approved"/>
          <p:cNvSpPr/>
          <p:nvPr/>
        </p:nvSpPr>
        <p:spPr>
          <a:xfrm>
            <a:off x="20274408" y="6023404"/>
            <a:ext cx="2929542" cy="2929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97" name="Obiettivo"/>
          <p:cNvSpPr txBox="1"/>
          <p:nvPr>
            <p:ph type="title" idx="4294967295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Obiettivo</a:t>
            </a:r>
          </a:p>
        </p:txBody>
      </p:sp>
      <p:sp>
        <p:nvSpPr>
          <p:cNvPr id="1398" name="Rounded Rectangle"/>
          <p:cNvSpPr/>
          <p:nvPr/>
        </p:nvSpPr>
        <p:spPr>
          <a:xfrm>
            <a:off x="9284944" y="9606615"/>
            <a:ext cx="7843400" cy="515854"/>
          </a:xfrm>
          <a:prstGeom prst="roundRect">
            <a:avLst>
              <a:gd name="adj" fmla="val 38386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99" name="Approved"/>
          <p:cNvSpPr/>
          <p:nvPr/>
        </p:nvSpPr>
        <p:spPr>
          <a:xfrm>
            <a:off x="17038068" y="9482814"/>
            <a:ext cx="763455" cy="763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00" name="Canale di eccitazione e dissipazione…"/>
          <p:cNvSpPr txBox="1"/>
          <p:nvPr/>
        </p:nvSpPr>
        <p:spPr>
          <a:xfrm>
            <a:off x="8991803" y="9537149"/>
            <a:ext cx="8015034" cy="1764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Canale di eccitazione e dissipazione</a:t>
            </a:r>
          </a:p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Canale di facilitazione</a:t>
            </a:r>
          </a:p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Tutti insieme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Canale di facilitazione su un sistema multi corpi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Canale di facilitazione su un sistema multi corpi</a:t>
            </a:r>
          </a:p>
        </p:txBody>
      </p:sp>
      <p:sp>
        <p:nvSpPr>
          <p:cNvPr id="1403" name="Arrow"/>
          <p:cNvSpPr/>
          <p:nvPr/>
        </p:nvSpPr>
        <p:spPr>
          <a:xfrm>
            <a:off x="4505776" y="7252435"/>
            <a:ext cx="148669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04" name="Arrow"/>
          <p:cNvSpPr/>
          <p:nvPr/>
        </p:nvSpPr>
        <p:spPr>
          <a:xfrm flipH="1">
            <a:off x="8696560" y="7252435"/>
            <a:ext cx="154681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05" name="Arrow"/>
          <p:cNvSpPr/>
          <p:nvPr/>
        </p:nvSpPr>
        <p:spPr>
          <a:xfrm flipH="1" rot="16200000">
            <a:off x="6537067" y="5033137"/>
            <a:ext cx="161495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06" name="Arrow"/>
          <p:cNvSpPr/>
          <p:nvPr/>
        </p:nvSpPr>
        <p:spPr>
          <a:xfrm flipH="1" rot="5400000">
            <a:off x="6537068" y="9394382"/>
            <a:ext cx="161495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07" name="Arrow"/>
          <p:cNvSpPr/>
          <p:nvPr/>
        </p:nvSpPr>
        <p:spPr>
          <a:xfrm flipH="1" rot="18900000">
            <a:off x="8160572" y="5940148"/>
            <a:ext cx="992662" cy="1270001"/>
          </a:xfrm>
          <a:prstGeom prst="rightArrow">
            <a:avLst>
              <a:gd name="adj1" fmla="val 37929"/>
              <a:gd name="adj2" fmla="val 38867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08" name="Arrow"/>
          <p:cNvSpPr/>
          <p:nvPr/>
        </p:nvSpPr>
        <p:spPr>
          <a:xfrm flipH="1" rot="8100000">
            <a:off x="5710468" y="8381676"/>
            <a:ext cx="1005010" cy="1270001"/>
          </a:xfrm>
          <a:prstGeom prst="rightArrow">
            <a:avLst>
              <a:gd name="adj1" fmla="val 40279"/>
              <a:gd name="adj2" fmla="val 42387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09" name="Oval"/>
          <p:cNvSpPr/>
          <p:nvPr/>
        </p:nvSpPr>
        <p:spPr>
          <a:xfrm>
            <a:off x="6533670" y="783072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10" name="Oval"/>
          <p:cNvSpPr/>
          <p:nvPr/>
        </p:nvSpPr>
        <p:spPr>
          <a:xfrm>
            <a:off x="7058603" y="7647421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11" name="Oval"/>
          <p:cNvSpPr/>
          <p:nvPr/>
        </p:nvSpPr>
        <p:spPr>
          <a:xfrm>
            <a:off x="7058603" y="838787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12" name="Oval"/>
          <p:cNvSpPr/>
          <p:nvPr/>
        </p:nvSpPr>
        <p:spPr>
          <a:xfrm>
            <a:off x="7388388" y="79577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13" name="Oval"/>
          <p:cNvSpPr/>
          <p:nvPr/>
        </p:nvSpPr>
        <p:spPr>
          <a:xfrm>
            <a:off x="6804603" y="7356590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14" name="Oval"/>
          <p:cNvSpPr/>
          <p:nvPr/>
        </p:nvSpPr>
        <p:spPr>
          <a:xfrm>
            <a:off x="7735832" y="72719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15" name="Oval"/>
          <p:cNvSpPr/>
          <p:nvPr/>
        </p:nvSpPr>
        <p:spPr>
          <a:xfrm>
            <a:off x="7270217" y="70941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16" name="Oval"/>
          <p:cNvSpPr/>
          <p:nvPr/>
        </p:nvSpPr>
        <p:spPr>
          <a:xfrm>
            <a:off x="7871403" y="79577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17" name="Oval"/>
          <p:cNvSpPr/>
          <p:nvPr/>
        </p:nvSpPr>
        <p:spPr>
          <a:xfrm>
            <a:off x="7668203" y="8307027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18" name="Oval"/>
          <p:cNvSpPr/>
          <p:nvPr/>
        </p:nvSpPr>
        <p:spPr>
          <a:xfrm>
            <a:off x="7529286" y="7539363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19" name="Oval"/>
          <p:cNvSpPr/>
          <p:nvPr/>
        </p:nvSpPr>
        <p:spPr>
          <a:xfrm>
            <a:off x="8003272" y="7556919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20" name="Oval"/>
          <p:cNvSpPr/>
          <p:nvPr/>
        </p:nvSpPr>
        <p:spPr>
          <a:xfrm>
            <a:off x="6879748" y="8118681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21" name="Oval"/>
          <p:cNvSpPr/>
          <p:nvPr/>
        </p:nvSpPr>
        <p:spPr>
          <a:xfrm>
            <a:off x="7380665" y="8434027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22" name="Oval"/>
          <p:cNvSpPr/>
          <p:nvPr/>
        </p:nvSpPr>
        <p:spPr>
          <a:xfrm>
            <a:off x="6829331" y="6884036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23" name="Oval"/>
          <p:cNvSpPr/>
          <p:nvPr/>
        </p:nvSpPr>
        <p:spPr>
          <a:xfrm>
            <a:off x="6466424" y="7274832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24" name="Raffreddamento"/>
          <p:cNvSpPr txBox="1"/>
          <p:nvPr/>
        </p:nvSpPr>
        <p:spPr>
          <a:xfrm>
            <a:off x="13294328" y="6887021"/>
            <a:ext cx="8354188" cy="144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000000"/>
                </a:solidFill>
              </a:defRPr>
            </a:lvl1pPr>
          </a:lstStyle>
          <a:p>
            <a:pPr/>
            <a:r>
              <a:t>Raffreddamento</a:t>
            </a:r>
          </a:p>
        </p:txBody>
      </p:sp>
      <p:sp>
        <p:nvSpPr>
          <p:cNvPr id="1425" name="Trappola Magneto Ottica"/>
          <p:cNvSpPr txBox="1"/>
          <p:nvPr/>
        </p:nvSpPr>
        <p:spPr>
          <a:xfrm>
            <a:off x="13897324" y="8475478"/>
            <a:ext cx="714819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Trappola Magneto Ottica</a:t>
            </a:r>
          </a:p>
        </p:txBody>
      </p:sp>
      <p:sp>
        <p:nvSpPr>
          <p:cNvPr id="1426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27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28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29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Oval"/>
          <p:cNvSpPr/>
          <p:nvPr/>
        </p:nvSpPr>
        <p:spPr>
          <a:xfrm>
            <a:off x="6533670" y="783072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32" name="Oval"/>
          <p:cNvSpPr/>
          <p:nvPr/>
        </p:nvSpPr>
        <p:spPr>
          <a:xfrm>
            <a:off x="7058603" y="7647421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33" name="Oval"/>
          <p:cNvSpPr/>
          <p:nvPr/>
        </p:nvSpPr>
        <p:spPr>
          <a:xfrm>
            <a:off x="7058603" y="838787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34" name="Oval"/>
          <p:cNvSpPr/>
          <p:nvPr/>
        </p:nvSpPr>
        <p:spPr>
          <a:xfrm>
            <a:off x="7388388" y="79577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35" name="Oval"/>
          <p:cNvSpPr/>
          <p:nvPr/>
        </p:nvSpPr>
        <p:spPr>
          <a:xfrm>
            <a:off x="6804603" y="7356590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36" name="Oval"/>
          <p:cNvSpPr/>
          <p:nvPr/>
        </p:nvSpPr>
        <p:spPr>
          <a:xfrm>
            <a:off x="7735832" y="72719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37" name="Oval"/>
          <p:cNvSpPr/>
          <p:nvPr/>
        </p:nvSpPr>
        <p:spPr>
          <a:xfrm>
            <a:off x="7270217" y="70941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38" name="Oval"/>
          <p:cNvSpPr/>
          <p:nvPr/>
        </p:nvSpPr>
        <p:spPr>
          <a:xfrm>
            <a:off x="7871403" y="79577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39" name="Oval"/>
          <p:cNvSpPr/>
          <p:nvPr/>
        </p:nvSpPr>
        <p:spPr>
          <a:xfrm>
            <a:off x="7668203" y="8307027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0" name="Oval"/>
          <p:cNvSpPr/>
          <p:nvPr/>
        </p:nvSpPr>
        <p:spPr>
          <a:xfrm>
            <a:off x="7529286" y="7539363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1" name="Oval"/>
          <p:cNvSpPr/>
          <p:nvPr/>
        </p:nvSpPr>
        <p:spPr>
          <a:xfrm>
            <a:off x="8003272" y="7556919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2" name="Oval"/>
          <p:cNvSpPr/>
          <p:nvPr/>
        </p:nvSpPr>
        <p:spPr>
          <a:xfrm>
            <a:off x="6879748" y="8118681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3" name="Oval"/>
          <p:cNvSpPr/>
          <p:nvPr/>
        </p:nvSpPr>
        <p:spPr>
          <a:xfrm>
            <a:off x="7380665" y="8434027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4" name="Oval"/>
          <p:cNvSpPr/>
          <p:nvPr/>
        </p:nvSpPr>
        <p:spPr>
          <a:xfrm>
            <a:off x="6829331" y="6884036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5" name="Oval"/>
          <p:cNvSpPr/>
          <p:nvPr/>
        </p:nvSpPr>
        <p:spPr>
          <a:xfrm>
            <a:off x="6466424" y="7274832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6" name="Canale di facilitazione su un sistema multi corpi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Canale di facilitazione su un sistema multi corpi</a:t>
            </a:r>
          </a:p>
        </p:txBody>
      </p:sp>
      <p:sp>
        <p:nvSpPr>
          <p:cNvPr id="1447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48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49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0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Screenshot 2023-03-20 at 22.22.48.png" descr="Screenshot 2023-03-20 at 22.22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74506">
            <a:off x="2342199" y="3955836"/>
            <a:ext cx="9820032" cy="8420294"/>
          </a:xfrm>
          <a:prstGeom prst="rect">
            <a:avLst/>
          </a:prstGeom>
          <a:ln w="12700">
            <a:miter lim="400000"/>
          </a:ln>
        </p:spPr>
      </p:pic>
      <p:sp>
        <p:nvSpPr>
          <p:cNvPr id="1453" name="Oval"/>
          <p:cNvSpPr/>
          <p:nvPr/>
        </p:nvSpPr>
        <p:spPr>
          <a:xfrm>
            <a:off x="6533670" y="783072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54" name="Oval"/>
          <p:cNvSpPr/>
          <p:nvPr/>
        </p:nvSpPr>
        <p:spPr>
          <a:xfrm>
            <a:off x="7058603" y="7647421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55" name="Oval"/>
          <p:cNvSpPr/>
          <p:nvPr/>
        </p:nvSpPr>
        <p:spPr>
          <a:xfrm>
            <a:off x="7058603" y="838787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56" name="Oval"/>
          <p:cNvSpPr/>
          <p:nvPr/>
        </p:nvSpPr>
        <p:spPr>
          <a:xfrm>
            <a:off x="7388388" y="79577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57" name="Oval"/>
          <p:cNvSpPr/>
          <p:nvPr/>
        </p:nvSpPr>
        <p:spPr>
          <a:xfrm>
            <a:off x="6804603" y="7356590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58" name="Oval"/>
          <p:cNvSpPr/>
          <p:nvPr/>
        </p:nvSpPr>
        <p:spPr>
          <a:xfrm>
            <a:off x="7735832" y="72719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59" name="Oval"/>
          <p:cNvSpPr/>
          <p:nvPr/>
        </p:nvSpPr>
        <p:spPr>
          <a:xfrm>
            <a:off x="7270217" y="70941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0" name="Oval"/>
          <p:cNvSpPr/>
          <p:nvPr/>
        </p:nvSpPr>
        <p:spPr>
          <a:xfrm>
            <a:off x="7871403" y="79577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1" name="Oval"/>
          <p:cNvSpPr/>
          <p:nvPr/>
        </p:nvSpPr>
        <p:spPr>
          <a:xfrm>
            <a:off x="7668203" y="8307027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2" name="Oval"/>
          <p:cNvSpPr/>
          <p:nvPr/>
        </p:nvSpPr>
        <p:spPr>
          <a:xfrm>
            <a:off x="7529286" y="7539363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3" name="Oval"/>
          <p:cNvSpPr/>
          <p:nvPr/>
        </p:nvSpPr>
        <p:spPr>
          <a:xfrm>
            <a:off x="8003272" y="7556919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4" name="Oval"/>
          <p:cNvSpPr/>
          <p:nvPr/>
        </p:nvSpPr>
        <p:spPr>
          <a:xfrm>
            <a:off x="6879748" y="8118681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5" name="Oval"/>
          <p:cNvSpPr/>
          <p:nvPr/>
        </p:nvSpPr>
        <p:spPr>
          <a:xfrm>
            <a:off x="7380665" y="8434027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6" name="Oval"/>
          <p:cNvSpPr/>
          <p:nvPr/>
        </p:nvSpPr>
        <p:spPr>
          <a:xfrm>
            <a:off x="6829331" y="6884036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7" name="Oval"/>
          <p:cNvSpPr/>
          <p:nvPr/>
        </p:nvSpPr>
        <p:spPr>
          <a:xfrm>
            <a:off x="6466424" y="7274832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8" name="Canale di facilitazione su un sistema multi corpi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Canale di facilitazione su un sistema multi corpi</a:t>
            </a:r>
          </a:p>
        </p:txBody>
      </p:sp>
      <p:pic>
        <p:nvPicPr>
          <p:cNvPr id="1469" name="Screenshot 2023-05-21 at 10.34.32.png" descr="Screenshot 2023-05-21 at 10.34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9690" y="4166966"/>
            <a:ext cx="12846692" cy="4886781"/>
          </a:xfrm>
          <a:prstGeom prst="rect">
            <a:avLst/>
          </a:prstGeom>
          <a:ln w="12700">
            <a:miter lim="400000"/>
          </a:ln>
        </p:spPr>
      </p:pic>
      <p:sp>
        <p:nvSpPr>
          <p:cNvPr id="1470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71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72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73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Screenshot 2023-03-20 at 22.22.48.png" descr="Screenshot 2023-03-20 at 22.22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74506">
            <a:off x="2342199" y="3955836"/>
            <a:ext cx="9820032" cy="8420294"/>
          </a:xfrm>
          <a:prstGeom prst="rect">
            <a:avLst/>
          </a:prstGeom>
          <a:ln w="12700">
            <a:miter lim="400000"/>
          </a:ln>
        </p:spPr>
      </p:pic>
      <p:sp>
        <p:nvSpPr>
          <p:cNvPr id="1476" name="Oval"/>
          <p:cNvSpPr/>
          <p:nvPr/>
        </p:nvSpPr>
        <p:spPr>
          <a:xfrm>
            <a:off x="6533670" y="783072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77" name="Oval"/>
          <p:cNvSpPr/>
          <p:nvPr/>
        </p:nvSpPr>
        <p:spPr>
          <a:xfrm>
            <a:off x="7058603" y="7647421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78" name="Oval"/>
          <p:cNvSpPr/>
          <p:nvPr/>
        </p:nvSpPr>
        <p:spPr>
          <a:xfrm>
            <a:off x="7058603" y="838787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79" name="Oval"/>
          <p:cNvSpPr/>
          <p:nvPr/>
        </p:nvSpPr>
        <p:spPr>
          <a:xfrm>
            <a:off x="7388388" y="79577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0" name="Oval"/>
          <p:cNvSpPr/>
          <p:nvPr/>
        </p:nvSpPr>
        <p:spPr>
          <a:xfrm>
            <a:off x="6804603" y="7356590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1" name="Oval"/>
          <p:cNvSpPr/>
          <p:nvPr/>
        </p:nvSpPr>
        <p:spPr>
          <a:xfrm>
            <a:off x="7735832" y="72719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2" name="Oval"/>
          <p:cNvSpPr/>
          <p:nvPr/>
        </p:nvSpPr>
        <p:spPr>
          <a:xfrm>
            <a:off x="7270217" y="70941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3" name="Oval"/>
          <p:cNvSpPr/>
          <p:nvPr/>
        </p:nvSpPr>
        <p:spPr>
          <a:xfrm>
            <a:off x="7871403" y="79577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4" name="Oval"/>
          <p:cNvSpPr/>
          <p:nvPr/>
        </p:nvSpPr>
        <p:spPr>
          <a:xfrm>
            <a:off x="7668203" y="8307027"/>
            <a:ext cx="284018" cy="29287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5" name="Oval"/>
          <p:cNvSpPr/>
          <p:nvPr/>
        </p:nvSpPr>
        <p:spPr>
          <a:xfrm>
            <a:off x="7529286" y="7539363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6" name="Oval"/>
          <p:cNvSpPr/>
          <p:nvPr/>
        </p:nvSpPr>
        <p:spPr>
          <a:xfrm>
            <a:off x="8003272" y="7556919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7" name="Oval"/>
          <p:cNvSpPr/>
          <p:nvPr/>
        </p:nvSpPr>
        <p:spPr>
          <a:xfrm>
            <a:off x="6879748" y="8118681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8" name="Oval"/>
          <p:cNvSpPr/>
          <p:nvPr/>
        </p:nvSpPr>
        <p:spPr>
          <a:xfrm>
            <a:off x="7380665" y="8434027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9" name="Oval"/>
          <p:cNvSpPr/>
          <p:nvPr/>
        </p:nvSpPr>
        <p:spPr>
          <a:xfrm>
            <a:off x="6829331" y="6884036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90" name="Oval"/>
          <p:cNvSpPr/>
          <p:nvPr/>
        </p:nvSpPr>
        <p:spPr>
          <a:xfrm>
            <a:off x="6466424" y="7274832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91" name="Canale di facilitazione su un sistema multi corpi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Canale di facilitazione su un sistema multi corpi</a:t>
            </a:r>
          </a:p>
        </p:txBody>
      </p:sp>
      <p:pic>
        <p:nvPicPr>
          <p:cNvPr id="1492" name="Screenshot 2023-05-21 at 10.34.32.png" descr="Screenshot 2023-05-21 at 10.34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9690" y="4166966"/>
            <a:ext cx="12846692" cy="48867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3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4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5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6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one 1"/>
          <p:cNvSpPr/>
          <p:nvPr/>
        </p:nvSpPr>
        <p:spPr>
          <a:xfrm flipH="1" rot="12600000">
            <a:off x="2145719" y="48984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" name="Cone 2"/>
          <p:cNvSpPr/>
          <p:nvPr/>
        </p:nvSpPr>
        <p:spPr>
          <a:xfrm rot="1800000">
            <a:off x="1472404" y="6043533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4" name="Controllo delle interazioni"/>
          <p:cNvSpPr txBox="1"/>
          <p:nvPr/>
        </p:nvSpPr>
        <p:spPr>
          <a:xfrm>
            <a:off x="9707334" y="3076505"/>
            <a:ext cx="5012543" cy="1555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70000"/>
              </a:lnSpc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Controllo delle interazioni</a:t>
            </a:r>
          </a:p>
        </p:txBody>
      </p:sp>
      <p:sp>
        <p:nvSpPr>
          <p:cNvPr id="235" name="Cone 1"/>
          <p:cNvSpPr/>
          <p:nvPr/>
        </p:nvSpPr>
        <p:spPr>
          <a:xfrm flipH="1" rot="12600000">
            <a:off x="3801708" y="48857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Cone 2"/>
          <p:cNvSpPr/>
          <p:nvPr/>
        </p:nvSpPr>
        <p:spPr>
          <a:xfrm rot="1800000">
            <a:off x="3128392" y="60308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7" name="Cone 1"/>
          <p:cNvSpPr/>
          <p:nvPr/>
        </p:nvSpPr>
        <p:spPr>
          <a:xfrm flipH="1" rot="12600000">
            <a:off x="5457697" y="4949251"/>
            <a:ext cx="978300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8" name="Cone 2"/>
          <p:cNvSpPr/>
          <p:nvPr/>
        </p:nvSpPr>
        <p:spPr>
          <a:xfrm rot="1800000">
            <a:off x="4784381" y="60943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39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245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40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4253" y="2959834"/>
            <a:ext cx="6355709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63" name="Connection Line"/>
          <p:cNvSpPr/>
          <p:nvPr/>
        </p:nvSpPr>
        <p:spPr>
          <a:xfrm>
            <a:off x="10814354" y="6192382"/>
            <a:ext cx="1242475" cy="4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42" name="Cone 1"/>
          <p:cNvSpPr/>
          <p:nvPr/>
        </p:nvSpPr>
        <p:spPr>
          <a:xfrm flipH="1" rot="12600000">
            <a:off x="10540679" y="4896010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" name="Cone 2"/>
          <p:cNvSpPr/>
          <p:nvPr/>
        </p:nvSpPr>
        <p:spPr>
          <a:xfrm rot="1800000">
            <a:off x="9867364" y="6041093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Cone 1"/>
          <p:cNvSpPr/>
          <p:nvPr/>
        </p:nvSpPr>
        <p:spPr>
          <a:xfrm rot="19500000">
            <a:off x="10622005" y="6039894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5" name="Cone 2"/>
          <p:cNvSpPr/>
          <p:nvPr/>
        </p:nvSpPr>
        <p:spPr>
          <a:xfrm rot="8700000">
            <a:off x="9804258" y="4888534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6" name="Cone 1"/>
          <p:cNvSpPr/>
          <p:nvPr/>
        </p:nvSpPr>
        <p:spPr>
          <a:xfrm flipH="1" rot="12600000">
            <a:off x="12009181" y="4945913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7" name="Cone 2"/>
          <p:cNvSpPr/>
          <p:nvPr/>
        </p:nvSpPr>
        <p:spPr>
          <a:xfrm rot="1800000">
            <a:off x="11335866" y="6090995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8" name="Cone 1"/>
          <p:cNvSpPr/>
          <p:nvPr/>
        </p:nvSpPr>
        <p:spPr>
          <a:xfrm rot="19500000">
            <a:off x="12090507" y="6089796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9" name="Cone 2"/>
          <p:cNvSpPr/>
          <p:nvPr/>
        </p:nvSpPr>
        <p:spPr>
          <a:xfrm rot="8700000">
            <a:off x="11272759" y="4938436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0" name="Cone 1"/>
          <p:cNvSpPr/>
          <p:nvPr/>
        </p:nvSpPr>
        <p:spPr>
          <a:xfrm flipH="1" rot="12600000">
            <a:off x="13545112" y="4934136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1" name="Cone 2"/>
          <p:cNvSpPr/>
          <p:nvPr/>
        </p:nvSpPr>
        <p:spPr>
          <a:xfrm rot="1800000">
            <a:off x="12871796" y="6079218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Cone 1"/>
          <p:cNvSpPr/>
          <p:nvPr/>
        </p:nvSpPr>
        <p:spPr>
          <a:xfrm rot="19500000">
            <a:off x="13626438" y="6078019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" name="Cone 2"/>
          <p:cNvSpPr/>
          <p:nvPr/>
        </p:nvSpPr>
        <p:spPr>
          <a:xfrm rot="8700000">
            <a:off x="12808690" y="4926660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" name="Connection Line"/>
          <p:cNvSpPr/>
          <p:nvPr/>
        </p:nvSpPr>
        <p:spPr>
          <a:xfrm>
            <a:off x="12285099" y="6238261"/>
            <a:ext cx="1292167" cy="8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55" name="d"/>
          <p:cNvSpPr txBox="1"/>
          <p:nvPr/>
        </p:nvSpPr>
        <p:spPr>
          <a:xfrm>
            <a:off x="11290091" y="5854184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56" name="d"/>
          <p:cNvSpPr txBox="1"/>
          <p:nvPr/>
        </p:nvSpPr>
        <p:spPr>
          <a:xfrm>
            <a:off x="12804852" y="5857828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57" name="Arrow"/>
          <p:cNvSpPr/>
          <p:nvPr/>
        </p:nvSpPr>
        <p:spPr>
          <a:xfrm>
            <a:off x="7219679" y="4868500"/>
            <a:ext cx="168534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8" name="Atom"/>
          <p:cNvSpPr/>
          <p:nvPr/>
        </p:nvSpPr>
        <p:spPr>
          <a:xfrm>
            <a:off x="5490880" y="6103873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9" name="Atom"/>
          <p:cNvSpPr/>
          <p:nvPr/>
        </p:nvSpPr>
        <p:spPr>
          <a:xfrm>
            <a:off x="3847928" y="6035151"/>
            <a:ext cx="251406" cy="283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0" name="Atom"/>
          <p:cNvSpPr/>
          <p:nvPr/>
        </p:nvSpPr>
        <p:spPr>
          <a:xfrm>
            <a:off x="2170955" y="6059066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1" name="Tabella di marcia"/>
          <p:cNvSpPr txBox="1"/>
          <p:nvPr>
            <p:ph type="title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Tabella di marcia</a:t>
            </a:r>
          </a:p>
        </p:txBody>
      </p:sp>
      <p:sp>
        <p:nvSpPr>
          <p:cNvPr id="262" name="Trappole ottiche"/>
          <p:cNvSpPr txBox="1"/>
          <p:nvPr>
            <p:ph type="body" sz="quarter" idx="1"/>
          </p:nvPr>
        </p:nvSpPr>
        <p:spPr>
          <a:xfrm>
            <a:off x="1173192" y="3157359"/>
            <a:ext cx="5697562" cy="146481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Trappole ottiche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" name="Screenshot 2023-03-20 at 22.22.48.png" descr="Screenshot 2023-03-20 at 22.22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74506">
            <a:off x="2342199" y="3955836"/>
            <a:ext cx="9820032" cy="8420294"/>
          </a:xfrm>
          <a:prstGeom prst="rect">
            <a:avLst/>
          </a:prstGeom>
          <a:ln w="12700">
            <a:miter lim="400000"/>
          </a:ln>
        </p:spPr>
      </p:pic>
      <p:sp>
        <p:nvSpPr>
          <p:cNvPr id="1499" name="Oval"/>
          <p:cNvSpPr/>
          <p:nvPr/>
        </p:nvSpPr>
        <p:spPr>
          <a:xfrm>
            <a:off x="6533670" y="783072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00" name="Oval"/>
          <p:cNvSpPr/>
          <p:nvPr/>
        </p:nvSpPr>
        <p:spPr>
          <a:xfrm>
            <a:off x="7058603" y="7647421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01" name="Oval"/>
          <p:cNvSpPr/>
          <p:nvPr/>
        </p:nvSpPr>
        <p:spPr>
          <a:xfrm>
            <a:off x="7058603" y="838787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02" name="Oval"/>
          <p:cNvSpPr/>
          <p:nvPr/>
        </p:nvSpPr>
        <p:spPr>
          <a:xfrm>
            <a:off x="7388388" y="79577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03" name="Oval"/>
          <p:cNvSpPr/>
          <p:nvPr/>
        </p:nvSpPr>
        <p:spPr>
          <a:xfrm>
            <a:off x="6804603" y="7356590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04" name="Oval"/>
          <p:cNvSpPr/>
          <p:nvPr/>
        </p:nvSpPr>
        <p:spPr>
          <a:xfrm>
            <a:off x="7735832" y="72719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05" name="Oval"/>
          <p:cNvSpPr/>
          <p:nvPr/>
        </p:nvSpPr>
        <p:spPr>
          <a:xfrm>
            <a:off x="7270217" y="70941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06" name="Oval"/>
          <p:cNvSpPr/>
          <p:nvPr/>
        </p:nvSpPr>
        <p:spPr>
          <a:xfrm>
            <a:off x="7871403" y="7957723"/>
            <a:ext cx="284018" cy="29287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07" name="Oval"/>
          <p:cNvSpPr/>
          <p:nvPr/>
        </p:nvSpPr>
        <p:spPr>
          <a:xfrm>
            <a:off x="7668203" y="8307027"/>
            <a:ext cx="284018" cy="29287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08" name="Oval"/>
          <p:cNvSpPr/>
          <p:nvPr/>
        </p:nvSpPr>
        <p:spPr>
          <a:xfrm>
            <a:off x="7529286" y="7539363"/>
            <a:ext cx="284018" cy="29287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09" name="Oval"/>
          <p:cNvSpPr/>
          <p:nvPr/>
        </p:nvSpPr>
        <p:spPr>
          <a:xfrm>
            <a:off x="8003272" y="7556919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10" name="Oval"/>
          <p:cNvSpPr/>
          <p:nvPr/>
        </p:nvSpPr>
        <p:spPr>
          <a:xfrm>
            <a:off x="6879748" y="8118681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11" name="Oval"/>
          <p:cNvSpPr/>
          <p:nvPr/>
        </p:nvSpPr>
        <p:spPr>
          <a:xfrm>
            <a:off x="7380665" y="8434027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12" name="Oval"/>
          <p:cNvSpPr/>
          <p:nvPr/>
        </p:nvSpPr>
        <p:spPr>
          <a:xfrm>
            <a:off x="6829331" y="6884036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13" name="Oval"/>
          <p:cNvSpPr/>
          <p:nvPr/>
        </p:nvSpPr>
        <p:spPr>
          <a:xfrm>
            <a:off x="6466424" y="7274832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14" name="Canale di facilitazione su un sistema multi corpi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Canale di facilitazione su un sistema multi corpi</a:t>
            </a:r>
          </a:p>
        </p:txBody>
      </p:sp>
      <p:pic>
        <p:nvPicPr>
          <p:cNvPr id="1515" name="Screenshot 2023-05-21 at 10.34.32.png" descr="Screenshot 2023-05-21 at 10.34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9690" y="4166966"/>
            <a:ext cx="12846692" cy="4886781"/>
          </a:xfrm>
          <a:prstGeom prst="rect">
            <a:avLst/>
          </a:prstGeom>
          <a:ln w="12700">
            <a:miter lim="400000"/>
          </a:ln>
        </p:spPr>
      </p:pic>
      <p:sp>
        <p:nvSpPr>
          <p:cNvPr id="1516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17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18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19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Screenshot 2023-03-20 at 22.22.48.png" descr="Screenshot 2023-03-20 at 22.22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74506">
            <a:off x="2342199" y="3955836"/>
            <a:ext cx="9820032" cy="8420294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Oval"/>
          <p:cNvSpPr/>
          <p:nvPr/>
        </p:nvSpPr>
        <p:spPr>
          <a:xfrm>
            <a:off x="6533670" y="7830724"/>
            <a:ext cx="284018" cy="29287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3" name="Oval"/>
          <p:cNvSpPr/>
          <p:nvPr/>
        </p:nvSpPr>
        <p:spPr>
          <a:xfrm>
            <a:off x="7058603" y="7647421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4" name="Oval"/>
          <p:cNvSpPr/>
          <p:nvPr/>
        </p:nvSpPr>
        <p:spPr>
          <a:xfrm>
            <a:off x="7058603" y="8387874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5" name="Oval"/>
          <p:cNvSpPr/>
          <p:nvPr/>
        </p:nvSpPr>
        <p:spPr>
          <a:xfrm>
            <a:off x="7388388" y="79577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6" name="Oval"/>
          <p:cNvSpPr/>
          <p:nvPr/>
        </p:nvSpPr>
        <p:spPr>
          <a:xfrm>
            <a:off x="6804603" y="7356590"/>
            <a:ext cx="284018" cy="29287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7" name="Oval"/>
          <p:cNvSpPr/>
          <p:nvPr/>
        </p:nvSpPr>
        <p:spPr>
          <a:xfrm>
            <a:off x="7735832" y="7271923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8" name="Oval"/>
          <p:cNvSpPr/>
          <p:nvPr/>
        </p:nvSpPr>
        <p:spPr>
          <a:xfrm>
            <a:off x="7270217" y="7094123"/>
            <a:ext cx="284018" cy="29287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9" name="Oval"/>
          <p:cNvSpPr/>
          <p:nvPr/>
        </p:nvSpPr>
        <p:spPr>
          <a:xfrm>
            <a:off x="7871403" y="7957723"/>
            <a:ext cx="284018" cy="29287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0" name="Oval"/>
          <p:cNvSpPr/>
          <p:nvPr/>
        </p:nvSpPr>
        <p:spPr>
          <a:xfrm>
            <a:off x="7668203" y="8307027"/>
            <a:ext cx="284018" cy="29287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1" name="Oval"/>
          <p:cNvSpPr/>
          <p:nvPr/>
        </p:nvSpPr>
        <p:spPr>
          <a:xfrm>
            <a:off x="7529286" y="7539363"/>
            <a:ext cx="284018" cy="29287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2" name="Oval"/>
          <p:cNvSpPr/>
          <p:nvPr/>
        </p:nvSpPr>
        <p:spPr>
          <a:xfrm>
            <a:off x="8003272" y="7556919"/>
            <a:ext cx="284018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3" name="Oval"/>
          <p:cNvSpPr/>
          <p:nvPr/>
        </p:nvSpPr>
        <p:spPr>
          <a:xfrm>
            <a:off x="6879748" y="8118681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4" name="Oval"/>
          <p:cNvSpPr/>
          <p:nvPr/>
        </p:nvSpPr>
        <p:spPr>
          <a:xfrm>
            <a:off x="7380665" y="8434027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5" name="Oval"/>
          <p:cNvSpPr/>
          <p:nvPr/>
        </p:nvSpPr>
        <p:spPr>
          <a:xfrm>
            <a:off x="6829331" y="6884036"/>
            <a:ext cx="284019" cy="29287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6" name="Oval"/>
          <p:cNvSpPr/>
          <p:nvPr/>
        </p:nvSpPr>
        <p:spPr>
          <a:xfrm>
            <a:off x="6466424" y="7274832"/>
            <a:ext cx="284018" cy="2928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7" name="Canale di facilitazione su un sistema multi corpi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Canale di facilitazione su un sistema multi corpi</a:t>
            </a:r>
          </a:p>
        </p:txBody>
      </p:sp>
      <p:pic>
        <p:nvPicPr>
          <p:cNvPr id="1538" name="Screenshot 2023-05-21 at 10.34.32.png" descr="Screenshot 2023-05-21 at 10.34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9690" y="4166966"/>
            <a:ext cx="12846692" cy="4886781"/>
          </a:xfrm>
          <a:prstGeom prst="rect">
            <a:avLst/>
          </a:prstGeom>
          <a:ln w="12700">
            <a:miter lim="400000"/>
          </a:ln>
        </p:spPr>
      </p:pic>
      <p:sp>
        <p:nvSpPr>
          <p:cNvPr id="1539" name="Line"/>
          <p:cNvSpPr/>
          <p:nvPr/>
        </p:nvSpPr>
        <p:spPr>
          <a:xfrm>
            <a:off x="1309452" y="7534904"/>
            <a:ext cx="1136579" cy="10918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40" name="Line"/>
          <p:cNvSpPr/>
          <p:nvPr/>
        </p:nvSpPr>
        <p:spPr>
          <a:xfrm flipV="1">
            <a:off x="1357066" y="7568308"/>
            <a:ext cx="152060" cy="1520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41" name="Line"/>
          <p:cNvSpPr/>
          <p:nvPr/>
        </p:nvSpPr>
        <p:spPr>
          <a:xfrm flipV="1">
            <a:off x="1976539" y="8172627"/>
            <a:ext cx="152059" cy="152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42" name="Equation"/>
          <p:cNvSpPr txBox="1"/>
          <p:nvPr/>
        </p:nvSpPr>
        <p:spPr>
          <a:xfrm rot="2554532">
            <a:off x="1517421" y="7538002"/>
            <a:ext cx="1020984" cy="2929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2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 sz="26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Screenshot 2023-03-19 at 23.45.14.png" descr="Screenshot 2023-03-19 at 23.45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9159" y="4586544"/>
            <a:ext cx="8083757" cy="6736464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Phys. Rev. A 96, 041602(R)"/>
          <p:cNvSpPr txBox="1"/>
          <p:nvPr/>
        </p:nvSpPr>
        <p:spPr>
          <a:xfrm>
            <a:off x="4542811" y="11076768"/>
            <a:ext cx="4734776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algn="l" defTabSz="457200">
              <a:spcBef>
                <a:spcPts val="1500"/>
              </a:spcBef>
              <a:defRPr sz="2900">
                <a:solidFill>
                  <a:srgbClr val="55555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Phys. Rev. A </a:t>
            </a:r>
            <a:r>
              <a:rPr b="1"/>
              <a:t>96</a:t>
            </a:r>
            <a:r>
              <a:t>, 041602(R)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46" name="Absorbing-state phase transition"/>
          <p:cNvSpPr txBox="1"/>
          <p:nvPr/>
        </p:nvSpPr>
        <p:spPr>
          <a:xfrm>
            <a:off x="3593539" y="3996527"/>
            <a:ext cx="5674996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Absorbing-state phase transition</a:t>
            </a:r>
          </a:p>
        </p:txBody>
      </p:sp>
      <p:sp>
        <p:nvSpPr>
          <p:cNvPr id="1547" name="- classe di universalità della percolazione diretta"/>
          <p:cNvSpPr txBox="1"/>
          <p:nvPr/>
        </p:nvSpPr>
        <p:spPr>
          <a:xfrm>
            <a:off x="3565216" y="4418037"/>
            <a:ext cx="6356770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- classe di universalità della percolazione diretta</a:t>
            </a:r>
          </a:p>
        </p:txBody>
      </p:sp>
      <p:sp>
        <p:nvSpPr>
          <p:cNvPr id="1548" name="Competizione con l’emissione spontanea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Competizione con l’emissione spontanea</a:t>
            </a:r>
          </a:p>
        </p:txBody>
      </p:sp>
      <p:sp>
        <p:nvSpPr>
          <p:cNvPr id="1549" name="Rectangle"/>
          <p:cNvSpPr/>
          <p:nvPr/>
        </p:nvSpPr>
        <p:spPr>
          <a:xfrm>
            <a:off x="7535299" y="6910647"/>
            <a:ext cx="2654577" cy="296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50" name="Rectangle"/>
          <p:cNvSpPr/>
          <p:nvPr/>
        </p:nvSpPr>
        <p:spPr>
          <a:xfrm>
            <a:off x="7079898" y="7242607"/>
            <a:ext cx="717311" cy="21969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51" name="Rectangle"/>
          <p:cNvSpPr/>
          <p:nvPr/>
        </p:nvSpPr>
        <p:spPr>
          <a:xfrm>
            <a:off x="6617172" y="7733617"/>
            <a:ext cx="1161172" cy="7373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52" name="Rectangle"/>
          <p:cNvSpPr/>
          <p:nvPr/>
        </p:nvSpPr>
        <p:spPr>
          <a:xfrm>
            <a:off x="6795454" y="7582415"/>
            <a:ext cx="1161172" cy="7373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53" name="Equation"/>
          <p:cNvSpPr txBox="1"/>
          <p:nvPr/>
        </p:nvSpPr>
        <p:spPr>
          <a:xfrm>
            <a:off x="5230538" y="6804812"/>
            <a:ext cx="723113" cy="6641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</m:oMath>
              </m:oMathPara>
            </a14:m>
            <a:endParaRPr sz="56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absorbing_phase_2d__.mp4" descr="absorbing_phase_2d__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574065" y="1604429"/>
            <a:ext cx="9335571" cy="12248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6" name="Screenshot 2023-03-19 at 23.45.14.png" descr="Screenshot 2023-03-19 at 23.45.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89159" y="4586544"/>
            <a:ext cx="8083757" cy="6736464"/>
          </a:xfrm>
          <a:prstGeom prst="rect">
            <a:avLst/>
          </a:prstGeom>
          <a:ln w="12700">
            <a:miter lim="400000"/>
          </a:ln>
        </p:spPr>
      </p:pic>
      <p:sp>
        <p:nvSpPr>
          <p:cNvPr id="1557" name="Absorbing-state phase transition"/>
          <p:cNvSpPr txBox="1"/>
          <p:nvPr/>
        </p:nvSpPr>
        <p:spPr>
          <a:xfrm>
            <a:off x="3593539" y="3996527"/>
            <a:ext cx="5674996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Absorbing-state phase transition</a:t>
            </a:r>
          </a:p>
        </p:txBody>
      </p:sp>
      <p:sp>
        <p:nvSpPr>
          <p:cNvPr id="1558" name="Fase…"/>
          <p:cNvSpPr txBox="1"/>
          <p:nvPr/>
        </p:nvSpPr>
        <p:spPr>
          <a:xfrm>
            <a:off x="10915023" y="5260441"/>
            <a:ext cx="2645157" cy="1306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Fase 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assorbente</a:t>
            </a:r>
          </a:p>
        </p:txBody>
      </p:sp>
      <p:sp>
        <p:nvSpPr>
          <p:cNvPr id="1572" name="Connection Line"/>
          <p:cNvSpPr/>
          <p:nvPr/>
        </p:nvSpPr>
        <p:spPr>
          <a:xfrm>
            <a:off x="5131676" y="4946896"/>
            <a:ext cx="6027233" cy="1223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849" fill="norm" stroke="1" extrusionOk="0">
                <a:moveTo>
                  <a:pt x="0" y="16849"/>
                </a:moveTo>
                <a:cubicBezTo>
                  <a:pt x="9367" y="-1208"/>
                  <a:pt x="16567" y="-4751"/>
                  <a:pt x="21600" y="622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573" name="Connection Line"/>
          <p:cNvSpPr/>
          <p:nvPr/>
        </p:nvSpPr>
        <p:spPr>
          <a:xfrm>
            <a:off x="13637837" y="6701318"/>
            <a:ext cx="1661042" cy="406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12" fill="norm" stroke="1" extrusionOk="0">
                <a:moveTo>
                  <a:pt x="0" y="0"/>
                </a:moveTo>
                <a:cubicBezTo>
                  <a:pt x="6587" y="16834"/>
                  <a:pt x="13787" y="21600"/>
                  <a:pt x="21600" y="14299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561" name="Equation"/>
          <p:cNvSpPr txBox="1"/>
          <p:nvPr/>
        </p:nvSpPr>
        <p:spPr>
          <a:xfrm>
            <a:off x="11738233" y="7910775"/>
            <a:ext cx="2134529" cy="664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</m:oMath>
              </m:oMathPara>
            </a14:m>
            <a:endParaRPr sz="5600"/>
          </a:p>
        </p:txBody>
      </p:sp>
      <p:sp>
        <p:nvSpPr>
          <p:cNvPr id="1562" name="Phys. Rev. A 96, 041602(R)"/>
          <p:cNvSpPr txBox="1"/>
          <p:nvPr/>
        </p:nvSpPr>
        <p:spPr>
          <a:xfrm>
            <a:off x="4542811" y="11076768"/>
            <a:ext cx="4734776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algn="l" defTabSz="457200">
              <a:spcBef>
                <a:spcPts val="1500"/>
              </a:spcBef>
              <a:defRPr sz="2900">
                <a:solidFill>
                  <a:srgbClr val="55555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Phys. Rev. A </a:t>
            </a:r>
            <a:r>
              <a:rPr b="1"/>
              <a:t>96</a:t>
            </a:r>
            <a:r>
              <a:t>, 041602(R)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63" name="- classe di universalità della percolazione diretta"/>
          <p:cNvSpPr txBox="1"/>
          <p:nvPr/>
        </p:nvSpPr>
        <p:spPr>
          <a:xfrm>
            <a:off x="3565216" y="4418037"/>
            <a:ext cx="6356770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- classe di universalità della percolazione diretta</a:t>
            </a:r>
          </a:p>
        </p:txBody>
      </p:sp>
      <p:sp>
        <p:nvSpPr>
          <p:cNvPr id="1564" name="Competizione con l’emissione spontanea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Competizione con l’emissione spontanea</a:t>
            </a:r>
          </a:p>
        </p:txBody>
      </p:sp>
      <p:sp>
        <p:nvSpPr>
          <p:cNvPr id="1565" name="Rectangle"/>
          <p:cNvSpPr/>
          <p:nvPr/>
        </p:nvSpPr>
        <p:spPr>
          <a:xfrm>
            <a:off x="7535299" y="6910647"/>
            <a:ext cx="2645157" cy="296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66" name="Rectangle"/>
          <p:cNvSpPr/>
          <p:nvPr/>
        </p:nvSpPr>
        <p:spPr>
          <a:xfrm>
            <a:off x="7079898" y="7242607"/>
            <a:ext cx="717311" cy="21969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67" name="Rectangle"/>
          <p:cNvSpPr/>
          <p:nvPr/>
        </p:nvSpPr>
        <p:spPr>
          <a:xfrm>
            <a:off x="6617172" y="7733617"/>
            <a:ext cx="1161172" cy="7373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68" name="Rectangle"/>
          <p:cNvSpPr/>
          <p:nvPr/>
        </p:nvSpPr>
        <p:spPr>
          <a:xfrm>
            <a:off x="6795454" y="7582415"/>
            <a:ext cx="1161172" cy="7373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69" name="Equation"/>
          <p:cNvSpPr txBox="1"/>
          <p:nvPr/>
        </p:nvSpPr>
        <p:spPr>
          <a:xfrm>
            <a:off x="5230538" y="6804812"/>
            <a:ext cx="723113" cy="6641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</m:oMath>
              </m:oMathPara>
            </a14:m>
            <a:endParaRPr sz="5600"/>
          </a:p>
        </p:txBody>
      </p:sp>
      <p:sp>
        <p:nvSpPr>
          <p:cNvPr id="1570" name="Tempo [u.a.]"/>
          <p:cNvSpPr txBox="1"/>
          <p:nvPr/>
        </p:nvSpPr>
        <p:spPr>
          <a:xfrm>
            <a:off x="21199950" y="12816150"/>
            <a:ext cx="178003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Tempo [u.a.]</a:t>
            </a:r>
          </a:p>
        </p:txBody>
      </p:sp>
      <p:sp>
        <p:nvSpPr>
          <p:cNvPr id="1571" name="Atomi di Rydberg"/>
          <p:cNvSpPr txBox="1"/>
          <p:nvPr/>
        </p:nvSpPr>
        <p:spPr>
          <a:xfrm rot="16202838">
            <a:off x="13821703" y="11476142"/>
            <a:ext cx="248259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Atomi di Rydberg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5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5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5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55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active_phase_2d__.mp4" descr="active_phase_2d__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596136" y="1581246"/>
            <a:ext cx="9366179" cy="12288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6" name="Screenshot 2023-03-19 at 23.45.14.png" descr="Screenshot 2023-03-19 at 23.45.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89159" y="4586544"/>
            <a:ext cx="8083757" cy="6736464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Absorbing-state phase transition"/>
          <p:cNvSpPr txBox="1"/>
          <p:nvPr/>
        </p:nvSpPr>
        <p:spPr>
          <a:xfrm>
            <a:off x="3593539" y="3996527"/>
            <a:ext cx="5674996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Absorbing-state phase transition</a:t>
            </a:r>
          </a:p>
        </p:txBody>
      </p:sp>
      <p:sp>
        <p:nvSpPr>
          <p:cNvPr id="1578" name="Fase attiva"/>
          <p:cNvSpPr txBox="1"/>
          <p:nvPr/>
        </p:nvSpPr>
        <p:spPr>
          <a:xfrm>
            <a:off x="11347893" y="5531199"/>
            <a:ext cx="2579117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Fase attiva</a:t>
            </a:r>
          </a:p>
        </p:txBody>
      </p:sp>
      <p:sp>
        <p:nvSpPr>
          <p:cNvPr id="1592" name="Connection Line"/>
          <p:cNvSpPr/>
          <p:nvPr/>
        </p:nvSpPr>
        <p:spPr>
          <a:xfrm>
            <a:off x="9258666" y="6400461"/>
            <a:ext cx="2515284" cy="421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fill="norm" stroke="1" extrusionOk="0">
                <a:moveTo>
                  <a:pt x="0" y="0"/>
                </a:moveTo>
                <a:cubicBezTo>
                  <a:pt x="8473" y="21371"/>
                  <a:pt x="15673" y="21600"/>
                  <a:pt x="21600" y="686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593" name="Connection Line"/>
          <p:cNvSpPr/>
          <p:nvPr/>
        </p:nvSpPr>
        <p:spPr>
          <a:xfrm>
            <a:off x="13420893" y="4728323"/>
            <a:ext cx="1785078" cy="625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596" fill="norm" stroke="1" extrusionOk="0">
                <a:moveTo>
                  <a:pt x="0" y="17596"/>
                </a:moveTo>
                <a:cubicBezTo>
                  <a:pt x="7571" y="743"/>
                  <a:pt x="14771" y="-4004"/>
                  <a:pt x="21600" y="3355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581" name="Equation"/>
          <p:cNvSpPr txBox="1"/>
          <p:nvPr/>
        </p:nvSpPr>
        <p:spPr>
          <a:xfrm>
            <a:off x="11738233" y="7910775"/>
            <a:ext cx="2134529" cy="664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</m:oMath>
              </m:oMathPara>
            </a14:m>
            <a:endParaRPr sz="5600"/>
          </a:p>
        </p:txBody>
      </p:sp>
      <p:sp>
        <p:nvSpPr>
          <p:cNvPr id="1582" name="Phys. Rev. A 96, 041602(R)"/>
          <p:cNvSpPr txBox="1"/>
          <p:nvPr/>
        </p:nvSpPr>
        <p:spPr>
          <a:xfrm>
            <a:off x="4542811" y="11076768"/>
            <a:ext cx="4734776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algn="l" defTabSz="457200">
              <a:spcBef>
                <a:spcPts val="1500"/>
              </a:spcBef>
              <a:defRPr sz="2900">
                <a:solidFill>
                  <a:srgbClr val="55555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Phys. Rev. A </a:t>
            </a:r>
            <a:r>
              <a:rPr b="1"/>
              <a:t>96</a:t>
            </a:r>
            <a:r>
              <a:t>, 041602(R)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83" name="Competizione con l’emissione spontanea"/>
          <p:cNvSpPr txBox="1"/>
          <p:nvPr>
            <p:ph type="title" idx="4294967295"/>
          </p:nvPr>
        </p:nvSpPr>
        <p:spPr>
          <a:xfrm>
            <a:off x="4158389" y="161522"/>
            <a:ext cx="16067222" cy="303546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Competizione con l’emissione spontanea</a:t>
            </a:r>
          </a:p>
        </p:txBody>
      </p:sp>
      <p:sp>
        <p:nvSpPr>
          <p:cNvPr id="1584" name="- classe di universalità della percolazione diretta"/>
          <p:cNvSpPr txBox="1"/>
          <p:nvPr/>
        </p:nvSpPr>
        <p:spPr>
          <a:xfrm>
            <a:off x="3565216" y="4418037"/>
            <a:ext cx="6356770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- classe di universalità della percolazione diretta</a:t>
            </a:r>
          </a:p>
        </p:txBody>
      </p:sp>
      <p:sp>
        <p:nvSpPr>
          <p:cNvPr id="1585" name="Rectangle"/>
          <p:cNvSpPr/>
          <p:nvPr/>
        </p:nvSpPr>
        <p:spPr>
          <a:xfrm>
            <a:off x="7535299" y="6910647"/>
            <a:ext cx="2674031" cy="296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86" name="Rectangle"/>
          <p:cNvSpPr/>
          <p:nvPr/>
        </p:nvSpPr>
        <p:spPr>
          <a:xfrm>
            <a:off x="7079898" y="7242607"/>
            <a:ext cx="717311" cy="21969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87" name="Rectangle"/>
          <p:cNvSpPr/>
          <p:nvPr/>
        </p:nvSpPr>
        <p:spPr>
          <a:xfrm>
            <a:off x="6617172" y="7733617"/>
            <a:ext cx="1161172" cy="7373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88" name="Rectangle"/>
          <p:cNvSpPr/>
          <p:nvPr/>
        </p:nvSpPr>
        <p:spPr>
          <a:xfrm>
            <a:off x="6795454" y="7582415"/>
            <a:ext cx="1161172" cy="7373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89" name="Equation"/>
          <p:cNvSpPr txBox="1"/>
          <p:nvPr/>
        </p:nvSpPr>
        <p:spPr>
          <a:xfrm>
            <a:off x="5230538" y="6804812"/>
            <a:ext cx="723113" cy="6641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</m:oMath>
              </m:oMathPara>
            </a14:m>
            <a:endParaRPr sz="5600"/>
          </a:p>
        </p:txBody>
      </p:sp>
      <p:sp>
        <p:nvSpPr>
          <p:cNvPr id="1590" name="Tempo [u.a.]"/>
          <p:cNvSpPr txBox="1"/>
          <p:nvPr/>
        </p:nvSpPr>
        <p:spPr>
          <a:xfrm>
            <a:off x="21199950" y="12816150"/>
            <a:ext cx="178003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Tempo [u.a.]</a:t>
            </a:r>
          </a:p>
        </p:txBody>
      </p:sp>
      <p:sp>
        <p:nvSpPr>
          <p:cNvPr id="1591" name="Atomi di Rydberg"/>
          <p:cNvSpPr txBox="1"/>
          <p:nvPr/>
        </p:nvSpPr>
        <p:spPr>
          <a:xfrm rot="16202838">
            <a:off x="13821703" y="11476142"/>
            <a:ext cx="248259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Atomi di Rydberg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5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7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7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75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resonance_facilitation.png" descr="resonance_facilit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46537" y="2514859"/>
            <a:ext cx="11960307" cy="8970230"/>
          </a:xfrm>
          <a:prstGeom prst="rect">
            <a:avLst/>
          </a:prstGeom>
          <a:ln w="12700">
            <a:miter lim="400000"/>
          </a:ln>
        </p:spPr>
      </p:pic>
      <p:sp>
        <p:nvSpPr>
          <p:cNvPr id="1596" name="Evidenza di facilitazione nella MOT"/>
          <p:cNvSpPr txBox="1"/>
          <p:nvPr>
            <p:ph type="title" idx="4294967295"/>
          </p:nvPr>
        </p:nvSpPr>
        <p:spPr>
          <a:xfrm>
            <a:off x="974041" y="193773"/>
            <a:ext cx="23074258" cy="2321200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Evidenza di facilitazione nella MOT</a:t>
            </a:r>
          </a:p>
        </p:txBody>
      </p:sp>
      <p:pic>
        <p:nvPicPr>
          <p:cNvPr id="1597" name="Screenshot 2023-03-16 at 11.22.01.png" descr="Screenshot 2023-03-16 at 11.22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1613" y="4765080"/>
            <a:ext cx="6874011" cy="5638044"/>
          </a:xfrm>
          <a:prstGeom prst="rect">
            <a:avLst/>
          </a:prstGeom>
          <a:ln w="12700">
            <a:miter lim="400000"/>
          </a:ln>
        </p:spPr>
      </p:pic>
      <p:sp>
        <p:nvSpPr>
          <p:cNvPr id="1598" name="Equation"/>
          <p:cNvSpPr txBox="1"/>
          <p:nvPr/>
        </p:nvSpPr>
        <p:spPr>
          <a:xfrm>
            <a:off x="18226335" y="2822556"/>
            <a:ext cx="3106226" cy="5091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500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3700"/>
          </a:p>
        </p:txBody>
      </p:sp>
      <p:sp>
        <p:nvSpPr>
          <p:cNvPr id="1599" name="Equation"/>
          <p:cNvSpPr txBox="1"/>
          <p:nvPr/>
        </p:nvSpPr>
        <p:spPr>
          <a:xfrm>
            <a:off x="12952486" y="2870145"/>
            <a:ext cx="1983182" cy="41398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3700"/>
          </a:p>
        </p:txBody>
      </p:sp>
      <p:sp>
        <p:nvSpPr>
          <p:cNvPr id="1600" name="Equation"/>
          <p:cNvSpPr txBox="1"/>
          <p:nvPr/>
        </p:nvSpPr>
        <p:spPr>
          <a:xfrm>
            <a:off x="18110699" y="11614748"/>
            <a:ext cx="5372329" cy="15777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den>
                  </m:f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300"/>
          </a:p>
        </p:txBody>
      </p:sp>
      <p:sp>
        <p:nvSpPr>
          <p:cNvPr id="1601" name="Rectangle"/>
          <p:cNvSpPr/>
          <p:nvPr/>
        </p:nvSpPr>
        <p:spPr>
          <a:xfrm>
            <a:off x="11379532" y="5839374"/>
            <a:ext cx="692545" cy="2321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02" name="Rectangle"/>
          <p:cNvSpPr/>
          <p:nvPr/>
        </p:nvSpPr>
        <p:spPr>
          <a:xfrm>
            <a:off x="22598236" y="6001867"/>
            <a:ext cx="692544" cy="2321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03" name="Rectangle"/>
          <p:cNvSpPr/>
          <p:nvPr/>
        </p:nvSpPr>
        <p:spPr>
          <a:xfrm>
            <a:off x="15218371" y="10954187"/>
            <a:ext cx="4121753" cy="6193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04" name="Equation"/>
          <p:cNvSpPr txBox="1"/>
          <p:nvPr/>
        </p:nvSpPr>
        <p:spPr>
          <a:xfrm>
            <a:off x="16292634" y="11046744"/>
            <a:ext cx="1973224" cy="4341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3700"/>
          </a:p>
        </p:txBody>
      </p:sp>
      <p:sp>
        <p:nvSpPr>
          <p:cNvPr id="1610" name="Connection Line"/>
          <p:cNvSpPr/>
          <p:nvPr/>
        </p:nvSpPr>
        <p:spPr>
          <a:xfrm>
            <a:off x="23083591" y="7800887"/>
            <a:ext cx="551790" cy="3434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40" h="21600" fill="norm" stroke="1" extrusionOk="0">
                <a:moveTo>
                  <a:pt x="0" y="21600"/>
                </a:moveTo>
                <a:cubicBezTo>
                  <a:pt x="18892" y="16451"/>
                  <a:pt x="21600" y="9251"/>
                  <a:pt x="8123" y="0"/>
                </a:cubicBezTo>
              </a:path>
            </a:pathLst>
          </a:custGeom>
          <a:ln w="63500">
            <a:solidFill>
              <a:srgbClr val="5E5E5E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606" name="Equation"/>
          <p:cNvSpPr txBox="1"/>
          <p:nvPr/>
        </p:nvSpPr>
        <p:spPr>
          <a:xfrm>
            <a:off x="22773848" y="6464909"/>
            <a:ext cx="593345" cy="7861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3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Q</m:t>
                  </m:r>
                </m:oMath>
              </m:oMathPara>
            </a14:m>
            <a:endParaRPr sz="7300">
              <a:solidFill>
                <a:srgbClr val="0076BA"/>
              </a:solidFill>
            </a:endParaRPr>
          </a:p>
        </p:txBody>
      </p:sp>
      <p:sp>
        <p:nvSpPr>
          <p:cNvPr id="1607" name="Equation"/>
          <p:cNvSpPr txBox="1"/>
          <p:nvPr/>
        </p:nvSpPr>
        <p:spPr>
          <a:xfrm>
            <a:off x="11379532" y="6548348"/>
            <a:ext cx="692545" cy="6193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300" i="1">
                      <a:solidFill>
                        <a:srgbClr val="B41700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m:oMathPara>
            </a14:m>
            <a:endParaRPr sz="7300">
              <a:solidFill>
                <a:srgbClr val="B51700"/>
              </a:solidFill>
            </a:endParaRPr>
          </a:p>
        </p:txBody>
      </p:sp>
      <p:pic>
        <p:nvPicPr>
          <p:cNvPr id="1608" name="Screenshot 2023-05-22 at 08.25.57.png" descr="Screenshot 2023-05-22 at 08.25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93739" y="4565713"/>
            <a:ext cx="7521488" cy="5578346"/>
          </a:xfrm>
          <a:prstGeom prst="rect">
            <a:avLst/>
          </a:prstGeom>
          <a:ln w="12700">
            <a:miter lim="400000"/>
          </a:ln>
        </p:spPr>
      </p:pic>
      <p:sp>
        <p:nvSpPr>
          <p:cNvPr id="1609" name="Equation"/>
          <p:cNvSpPr txBox="1"/>
          <p:nvPr/>
        </p:nvSpPr>
        <p:spPr>
          <a:xfrm>
            <a:off x="15828560" y="2870145"/>
            <a:ext cx="1504882" cy="3242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100</m:t>
                  </m:r>
                </m:oMath>
              </m:oMathPara>
            </a14:m>
            <a:endParaRPr sz="3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Rounded Rectangle"/>
          <p:cNvSpPr/>
          <p:nvPr/>
        </p:nvSpPr>
        <p:spPr>
          <a:xfrm>
            <a:off x="9251722" y="10562383"/>
            <a:ext cx="7750373" cy="482241"/>
          </a:xfrm>
          <a:prstGeom prst="roundRect">
            <a:avLst>
              <a:gd name="adj" fmla="val 41914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3" name="Rounded Rectangle"/>
          <p:cNvSpPr/>
          <p:nvPr/>
        </p:nvSpPr>
        <p:spPr>
          <a:xfrm>
            <a:off x="9252687" y="11142895"/>
            <a:ext cx="4825397" cy="472805"/>
          </a:xfrm>
          <a:prstGeom prst="roundRect">
            <a:avLst>
              <a:gd name="adj" fmla="val 37103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4" name="Rounded Rectangle"/>
          <p:cNvSpPr/>
          <p:nvPr/>
        </p:nvSpPr>
        <p:spPr>
          <a:xfrm>
            <a:off x="736220" y="4452604"/>
            <a:ext cx="22911560" cy="3151251"/>
          </a:xfrm>
          <a:prstGeom prst="roundRect">
            <a:avLst>
              <a:gd name="adj" fmla="val 14501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5" name="Realizzare il setup per il controllo dello stato interno…"/>
          <p:cNvSpPr txBox="1"/>
          <p:nvPr/>
        </p:nvSpPr>
        <p:spPr>
          <a:xfrm>
            <a:off x="1206498" y="2926185"/>
            <a:ext cx="21971004" cy="823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1574270" indent="-1574270">
              <a:lnSpc>
                <a:spcPct val="80000"/>
              </a:lnSpc>
              <a:buSzPct val="100000"/>
              <a:buAutoNum type="arabicParenR" startAt="1"/>
              <a:defRPr spc="-170" sz="8500">
                <a:solidFill>
                  <a:srgbClr val="000000"/>
                </a:solidFill>
              </a:defRPr>
            </a:pPr>
            <a:r>
              <a:t>Realizzare il setup per il controllo dello stato interno</a:t>
            </a:r>
          </a:p>
          <a:p>
            <a:pPr>
              <a:lnSpc>
                <a:spcPct val="80000"/>
              </a:lnSpc>
              <a:defRPr spc="-170" sz="8500">
                <a:solidFill>
                  <a:srgbClr val="000000"/>
                </a:solidFill>
              </a:defRPr>
            </a:pPr>
          </a:p>
          <a:p>
            <a:pPr marL="1574270" indent="-1574270">
              <a:lnSpc>
                <a:spcPct val="80000"/>
              </a:lnSpc>
              <a:buSzPct val="100000"/>
              <a:buAutoNum type="arabicParenR" startAt="2"/>
              <a:defRPr spc="-170" sz="8500">
                <a:solidFill>
                  <a:srgbClr val="000000"/>
                </a:solidFill>
              </a:defRPr>
            </a:pPr>
            <a:r>
              <a:t>Testarlo sugli atomi</a:t>
            </a:r>
          </a:p>
        </p:txBody>
      </p:sp>
      <p:sp>
        <p:nvSpPr>
          <p:cNvPr id="1616" name="Approved"/>
          <p:cNvSpPr/>
          <p:nvPr/>
        </p:nvSpPr>
        <p:spPr>
          <a:xfrm>
            <a:off x="21030618" y="6065415"/>
            <a:ext cx="2929542" cy="292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7" name="Obiettivo"/>
          <p:cNvSpPr txBox="1"/>
          <p:nvPr>
            <p:ph type="title" idx="4294967295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Obiettivo</a:t>
            </a:r>
          </a:p>
        </p:txBody>
      </p:sp>
      <p:sp>
        <p:nvSpPr>
          <p:cNvPr id="1618" name="Approved"/>
          <p:cNvSpPr/>
          <p:nvPr/>
        </p:nvSpPr>
        <p:spPr>
          <a:xfrm>
            <a:off x="17084589" y="10551653"/>
            <a:ext cx="775913" cy="775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9" name="Approved"/>
          <p:cNvSpPr/>
          <p:nvPr/>
        </p:nvSpPr>
        <p:spPr>
          <a:xfrm>
            <a:off x="14207759" y="11119775"/>
            <a:ext cx="775913" cy="775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0" name="Canale di eccitazione e dissipazione…"/>
          <p:cNvSpPr txBox="1"/>
          <p:nvPr/>
        </p:nvSpPr>
        <p:spPr>
          <a:xfrm>
            <a:off x="8991803" y="10461404"/>
            <a:ext cx="8015034" cy="1764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Canale di eccitazione e dissipazione</a:t>
            </a:r>
          </a:p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Canale di facilitazione</a:t>
            </a:r>
          </a:p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Tutti insieme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ounded Rectangle"/>
          <p:cNvSpPr/>
          <p:nvPr/>
        </p:nvSpPr>
        <p:spPr>
          <a:xfrm>
            <a:off x="9251722" y="10562383"/>
            <a:ext cx="7750373" cy="482241"/>
          </a:xfrm>
          <a:prstGeom prst="roundRect">
            <a:avLst>
              <a:gd name="adj" fmla="val 41914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3" name="Rounded Rectangle"/>
          <p:cNvSpPr/>
          <p:nvPr/>
        </p:nvSpPr>
        <p:spPr>
          <a:xfrm>
            <a:off x="9252687" y="11142895"/>
            <a:ext cx="4825397" cy="472805"/>
          </a:xfrm>
          <a:prstGeom prst="roundRect">
            <a:avLst>
              <a:gd name="adj" fmla="val 37103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4" name="Rounded Rectangle"/>
          <p:cNvSpPr/>
          <p:nvPr/>
        </p:nvSpPr>
        <p:spPr>
          <a:xfrm>
            <a:off x="9274658" y="11669005"/>
            <a:ext cx="2815157" cy="493483"/>
          </a:xfrm>
          <a:prstGeom prst="roundRect">
            <a:avLst>
              <a:gd name="adj" fmla="val 35549"/>
            </a:avLst>
          </a:prstGeom>
          <a:solidFill>
            <a:schemeClr val="accent5">
              <a:hueOff val="-82419"/>
              <a:satOff val="-9513"/>
              <a:lumOff val="-16343"/>
              <a:alpha val="444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5" name="Rounded Rectangle"/>
          <p:cNvSpPr/>
          <p:nvPr/>
        </p:nvSpPr>
        <p:spPr>
          <a:xfrm>
            <a:off x="736220" y="4452604"/>
            <a:ext cx="22911560" cy="3151251"/>
          </a:xfrm>
          <a:prstGeom prst="roundRect">
            <a:avLst>
              <a:gd name="adj" fmla="val 14501"/>
            </a:avLst>
          </a:prstGeom>
          <a:solidFill>
            <a:srgbClr val="60D937">
              <a:alpha val="44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6" name="Realizzare il setup per il controllo dello stato interno…"/>
          <p:cNvSpPr txBox="1"/>
          <p:nvPr/>
        </p:nvSpPr>
        <p:spPr>
          <a:xfrm>
            <a:off x="1206498" y="2926185"/>
            <a:ext cx="21971004" cy="823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1574270" indent="-1574270">
              <a:lnSpc>
                <a:spcPct val="80000"/>
              </a:lnSpc>
              <a:buSzPct val="100000"/>
              <a:buAutoNum type="arabicParenR" startAt="1"/>
              <a:defRPr spc="-170" sz="8500">
                <a:solidFill>
                  <a:srgbClr val="000000"/>
                </a:solidFill>
              </a:defRPr>
            </a:pPr>
            <a:r>
              <a:t>Realizzare il setup per il controllo dello stato interno</a:t>
            </a:r>
          </a:p>
          <a:p>
            <a:pPr>
              <a:lnSpc>
                <a:spcPct val="80000"/>
              </a:lnSpc>
              <a:defRPr spc="-170" sz="8500">
                <a:solidFill>
                  <a:srgbClr val="000000"/>
                </a:solidFill>
              </a:defRPr>
            </a:pPr>
          </a:p>
          <a:p>
            <a:pPr marL="1574270" indent="-1574270">
              <a:lnSpc>
                <a:spcPct val="80000"/>
              </a:lnSpc>
              <a:buSzPct val="100000"/>
              <a:buAutoNum type="arabicParenR" startAt="2"/>
              <a:defRPr spc="-170" sz="8500">
                <a:solidFill>
                  <a:srgbClr val="000000"/>
                </a:solidFill>
              </a:defRPr>
            </a:pPr>
            <a:r>
              <a:t>Testarlo sugli atomi</a:t>
            </a:r>
          </a:p>
        </p:txBody>
      </p:sp>
      <p:sp>
        <p:nvSpPr>
          <p:cNvPr id="1627" name="Approved"/>
          <p:cNvSpPr/>
          <p:nvPr/>
        </p:nvSpPr>
        <p:spPr>
          <a:xfrm>
            <a:off x="21030618" y="6065415"/>
            <a:ext cx="2929542" cy="292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8" name="Obiettivo"/>
          <p:cNvSpPr txBox="1"/>
          <p:nvPr>
            <p:ph type="title" idx="4294967295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Obiettivo</a:t>
            </a:r>
          </a:p>
        </p:txBody>
      </p:sp>
      <p:sp>
        <p:nvSpPr>
          <p:cNvPr id="1629" name="Approved"/>
          <p:cNvSpPr/>
          <p:nvPr/>
        </p:nvSpPr>
        <p:spPr>
          <a:xfrm>
            <a:off x="17084589" y="10551653"/>
            <a:ext cx="775913" cy="775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0" name="Canale di eccitazione e dissipazione…"/>
          <p:cNvSpPr txBox="1"/>
          <p:nvPr/>
        </p:nvSpPr>
        <p:spPr>
          <a:xfrm>
            <a:off x="8991803" y="10461404"/>
            <a:ext cx="8015034" cy="1764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Canale di eccitazione e dissipazione</a:t>
            </a:r>
          </a:p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Canale di facilitazione</a:t>
            </a:r>
          </a:p>
          <a:p>
            <a:pPr marL="304800" indent="-304800" algn="l">
              <a:buSzPct val="123000"/>
              <a:buChar char="-"/>
              <a:defRPr sz="3700">
                <a:solidFill>
                  <a:srgbClr val="000000"/>
                </a:solidFill>
              </a:defRPr>
            </a:pPr>
            <a:r>
              <a:t>Tutti insieme</a:t>
            </a:r>
          </a:p>
        </p:txBody>
      </p:sp>
      <p:sp>
        <p:nvSpPr>
          <p:cNvPr id="1631" name="Approved"/>
          <p:cNvSpPr/>
          <p:nvPr/>
        </p:nvSpPr>
        <p:spPr>
          <a:xfrm>
            <a:off x="14207759" y="11119775"/>
            <a:ext cx="775913" cy="775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2" name="Cancel"/>
          <p:cNvSpPr/>
          <p:nvPr/>
        </p:nvSpPr>
        <p:spPr>
          <a:xfrm>
            <a:off x="12229191" y="11728047"/>
            <a:ext cx="775913" cy="77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7" y="0"/>
                  <a:pt x="9839" y="0"/>
                </a:cubicBezTo>
                <a:close/>
                <a:moveTo>
                  <a:pt x="6165" y="4684"/>
                </a:moveTo>
                <a:cubicBezTo>
                  <a:pt x="6180" y="4684"/>
                  <a:pt x="6194" y="4690"/>
                  <a:pt x="6205" y="4702"/>
                </a:cubicBezTo>
                <a:lnTo>
                  <a:pt x="9799" y="8462"/>
                </a:lnTo>
                <a:cubicBezTo>
                  <a:pt x="9822" y="8486"/>
                  <a:pt x="9858" y="8486"/>
                  <a:pt x="9881" y="8462"/>
                </a:cubicBezTo>
                <a:lnTo>
                  <a:pt x="13474" y="4702"/>
                </a:lnTo>
                <a:cubicBezTo>
                  <a:pt x="13497" y="4678"/>
                  <a:pt x="13533" y="4678"/>
                  <a:pt x="13556" y="4702"/>
                </a:cubicBezTo>
                <a:lnTo>
                  <a:pt x="15186" y="6408"/>
                </a:lnTo>
                <a:cubicBezTo>
                  <a:pt x="15209" y="6432"/>
                  <a:pt x="15209" y="6471"/>
                  <a:pt x="15186" y="6495"/>
                </a:cubicBezTo>
                <a:lnTo>
                  <a:pt x="11593" y="10254"/>
                </a:lnTo>
                <a:cubicBezTo>
                  <a:pt x="11570" y="10278"/>
                  <a:pt x="11570" y="10317"/>
                  <a:pt x="11593" y="10341"/>
                </a:cubicBezTo>
                <a:lnTo>
                  <a:pt x="15186" y="14100"/>
                </a:lnTo>
                <a:cubicBezTo>
                  <a:pt x="15209" y="14124"/>
                  <a:pt x="15209" y="14162"/>
                  <a:pt x="15186" y="14186"/>
                </a:cubicBezTo>
                <a:lnTo>
                  <a:pt x="13556" y="15892"/>
                </a:lnTo>
                <a:cubicBezTo>
                  <a:pt x="13533" y="15916"/>
                  <a:pt x="13497" y="15916"/>
                  <a:pt x="13474" y="15892"/>
                </a:cubicBezTo>
                <a:lnTo>
                  <a:pt x="9881" y="12133"/>
                </a:lnTo>
                <a:cubicBezTo>
                  <a:pt x="9858" y="12109"/>
                  <a:pt x="9822" y="12109"/>
                  <a:pt x="9799" y="12133"/>
                </a:cubicBezTo>
                <a:lnTo>
                  <a:pt x="6205" y="15892"/>
                </a:lnTo>
                <a:cubicBezTo>
                  <a:pt x="6183" y="15916"/>
                  <a:pt x="6147" y="15916"/>
                  <a:pt x="6124" y="15892"/>
                </a:cubicBezTo>
                <a:lnTo>
                  <a:pt x="4493" y="14186"/>
                </a:lnTo>
                <a:cubicBezTo>
                  <a:pt x="4471" y="14162"/>
                  <a:pt x="4471" y="14124"/>
                  <a:pt x="4493" y="14100"/>
                </a:cubicBezTo>
                <a:lnTo>
                  <a:pt x="8085" y="10341"/>
                </a:lnTo>
                <a:cubicBezTo>
                  <a:pt x="8108" y="10317"/>
                  <a:pt x="8108" y="10278"/>
                  <a:pt x="8085" y="10254"/>
                </a:cubicBezTo>
                <a:lnTo>
                  <a:pt x="4493" y="6495"/>
                </a:lnTo>
                <a:cubicBezTo>
                  <a:pt x="4471" y="6471"/>
                  <a:pt x="4471" y="6432"/>
                  <a:pt x="4493" y="6408"/>
                </a:cubicBezTo>
                <a:lnTo>
                  <a:pt x="6124" y="4702"/>
                </a:lnTo>
                <a:cubicBezTo>
                  <a:pt x="6135" y="4690"/>
                  <a:pt x="6151" y="4684"/>
                  <a:pt x="6165" y="4684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Esperimenti futuri"/>
          <p:cNvSpPr txBox="1"/>
          <p:nvPr/>
        </p:nvSpPr>
        <p:spPr>
          <a:xfrm>
            <a:off x="8611305" y="817061"/>
            <a:ext cx="8074661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Esperimenti futuri</a:t>
            </a:r>
          </a:p>
        </p:txBody>
      </p:sp>
      <p:pic>
        <p:nvPicPr>
          <p:cNvPr id="1635" name="Screenshot 2023-03-22 at 22.01.30.png" descr="Screenshot 2023-03-22 at 22.01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618" y="4113817"/>
            <a:ext cx="6578601" cy="631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0" name="Connection Line"/>
          <p:cNvSpPr/>
          <p:nvPr/>
        </p:nvSpPr>
        <p:spPr>
          <a:xfrm>
            <a:off x="18997755" y="7016872"/>
            <a:ext cx="1242474" cy="4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637" name="Cone 1"/>
          <p:cNvSpPr/>
          <p:nvPr/>
        </p:nvSpPr>
        <p:spPr>
          <a:xfrm flipH="1" rot="12600000">
            <a:off x="18724080" y="5720500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8" name="Cone 2"/>
          <p:cNvSpPr/>
          <p:nvPr/>
        </p:nvSpPr>
        <p:spPr>
          <a:xfrm rot="1800000">
            <a:off x="18050764" y="6865583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9" name="Cone 1"/>
          <p:cNvSpPr/>
          <p:nvPr/>
        </p:nvSpPr>
        <p:spPr>
          <a:xfrm rot="19500000">
            <a:off x="18805405" y="6864384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0" name="Cone 2"/>
          <p:cNvSpPr/>
          <p:nvPr/>
        </p:nvSpPr>
        <p:spPr>
          <a:xfrm rot="8700000">
            <a:off x="17987658" y="571302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1" name="Cone 1"/>
          <p:cNvSpPr/>
          <p:nvPr/>
        </p:nvSpPr>
        <p:spPr>
          <a:xfrm flipH="1" rot="12600000">
            <a:off x="20192581" y="5770403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2" name="Cone 2"/>
          <p:cNvSpPr/>
          <p:nvPr/>
        </p:nvSpPr>
        <p:spPr>
          <a:xfrm rot="1800000">
            <a:off x="19519265" y="6915485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3" name="Cone 1"/>
          <p:cNvSpPr/>
          <p:nvPr/>
        </p:nvSpPr>
        <p:spPr>
          <a:xfrm rot="19500000">
            <a:off x="20273908" y="6914286"/>
            <a:ext cx="978300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4" name="Cone 2"/>
          <p:cNvSpPr/>
          <p:nvPr/>
        </p:nvSpPr>
        <p:spPr>
          <a:xfrm rot="8700000">
            <a:off x="19456159" y="5762926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5" name="Cone 1"/>
          <p:cNvSpPr/>
          <p:nvPr/>
        </p:nvSpPr>
        <p:spPr>
          <a:xfrm flipH="1" rot="12600000">
            <a:off x="21728512" y="5758626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6" name="Cone 2"/>
          <p:cNvSpPr/>
          <p:nvPr/>
        </p:nvSpPr>
        <p:spPr>
          <a:xfrm rot="1800000">
            <a:off x="21055196" y="6903708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7" name="Cone 1"/>
          <p:cNvSpPr/>
          <p:nvPr/>
        </p:nvSpPr>
        <p:spPr>
          <a:xfrm rot="19500000">
            <a:off x="21809837" y="6902509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8" name="Cone 2"/>
          <p:cNvSpPr/>
          <p:nvPr/>
        </p:nvSpPr>
        <p:spPr>
          <a:xfrm rot="8700000">
            <a:off x="20992090" y="5751150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1" name="Connection Line"/>
          <p:cNvSpPr/>
          <p:nvPr/>
        </p:nvSpPr>
        <p:spPr>
          <a:xfrm>
            <a:off x="20468499" y="7062751"/>
            <a:ext cx="1292167" cy="8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650" name="d"/>
          <p:cNvSpPr txBox="1"/>
          <p:nvPr/>
        </p:nvSpPr>
        <p:spPr>
          <a:xfrm>
            <a:off x="19473491" y="6678674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651" name="d"/>
          <p:cNvSpPr txBox="1"/>
          <p:nvPr/>
        </p:nvSpPr>
        <p:spPr>
          <a:xfrm>
            <a:off x="20988252" y="6682318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652" name="Pinsette ottiche multiple"/>
          <p:cNvSpPr txBox="1"/>
          <p:nvPr/>
        </p:nvSpPr>
        <p:spPr>
          <a:xfrm>
            <a:off x="18691250" y="9811715"/>
            <a:ext cx="339455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Pinsette ottiche multiple</a:t>
            </a:r>
          </a:p>
        </p:txBody>
      </p:sp>
      <p:sp>
        <p:nvSpPr>
          <p:cNvPr id="1653" name="Transizione di fase con dissipazione artificiale"/>
          <p:cNvSpPr txBox="1"/>
          <p:nvPr/>
        </p:nvSpPr>
        <p:spPr>
          <a:xfrm>
            <a:off x="9504318" y="10807020"/>
            <a:ext cx="628863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Transizione di fase con dissipazione artificiale</a:t>
            </a:r>
          </a:p>
        </p:txBody>
      </p:sp>
      <p:pic>
        <p:nvPicPr>
          <p:cNvPr id="1654" name="Screenshot 2023-03-19 at 23.45.14.png" descr="Screenshot 2023-03-19 at 23.45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5241" y="3901535"/>
            <a:ext cx="8083757" cy="6736465"/>
          </a:xfrm>
          <a:prstGeom prst="rect">
            <a:avLst/>
          </a:prstGeom>
          <a:ln w="12700">
            <a:miter lim="400000"/>
          </a:ln>
        </p:spPr>
      </p:pic>
      <p:sp>
        <p:nvSpPr>
          <p:cNvPr id="1655" name="Rectangle"/>
          <p:cNvSpPr/>
          <p:nvPr/>
        </p:nvSpPr>
        <p:spPr>
          <a:xfrm>
            <a:off x="13421382" y="6225639"/>
            <a:ext cx="2674031" cy="296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56" name="Rectangle"/>
          <p:cNvSpPr/>
          <p:nvPr/>
        </p:nvSpPr>
        <p:spPr>
          <a:xfrm>
            <a:off x="12965981" y="6557598"/>
            <a:ext cx="717310" cy="21969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57" name="Rectangle"/>
          <p:cNvSpPr/>
          <p:nvPr/>
        </p:nvSpPr>
        <p:spPr>
          <a:xfrm>
            <a:off x="12503254" y="7048609"/>
            <a:ext cx="1161172" cy="7373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58" name="Rectangle"/>
          <p:cNvSpPr/>
          <p:nvPr/>
        </p:nvSpPr>
        <p:spPr>
          <a:xfrm>
            <a:off x="12681536" y="6897406"/>
            <a:ext cx="1161172" cy="7373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59" name="Equation"/>
          <p:cNvSpPr txBox="1"/>
          <p:nvPr/>
        </p:nvSpPr>
        <p:spPr>
          <a:xfrm>
            <a:off x="11116620" y="6119804"/>
            <a:ext cx="723114" cy="6641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</m:oMath>
              </m:oMathPara>
            </a14:m>
            <a:endParaRPr sz="56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razie per l’attenzione"/>
          <p:cNvSpPr txBox="1"/>
          <p:nvPr/>
        </p:nvSpPr>
        <p:spPr>
          <a:xfrm>
            <a:off x="7046721" y="7386415"/>
            <a:ext cx="1029055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Grazie per l’attenzione</a:t>
            </a:r>
          </a:p>
        </p:txBody>
      </p:sp>
      <p:sp>
        <p:nvSpPr>
          <p:cNvPr id="1664" name="Fine"/>
          <p:cNvSpPr txBox="1"/>
          <p:nvPr/>
        </p:nvSpPr>
        <p:spPr>
          <a:xfrm>
            <a:off x="10695431" y="5070404"/>
            <a:ext cx="2993137" cy="1875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000000"/>
                </a:solidFill>
              </a:defRPr>
            </a:lvl1pPr>
          </a:lstStyle>
          <a:p>
            <a:pPr/>
            <a:r>
              <a:t>Fine</a:t>
            </a:r>
          </a:p>
        </p:txBody>
      </p:sp>
      <p:pic>
        <p:nvPicPr>
          <p:cNvPr id="1665" name="Screenshot 2023-03-09 at 17.22.11.png" descr="Screenshot 2023-03-09 at 17.22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08925" y="4795909"/>
            <a:ext cx="6000064" cy="4005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6" name="Screenshot 2023-02-18 at 15.32.42.png" descr="Screenshot 2023-02-18 at 15.32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32733" y="9427031"/>
            <a:ext cx="6000063" cy="4100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7" name="Screenshot 2023-03-20 at 11.19.34.png" descr="Screenshot 2023-03-20 at 11.19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91717" y="468658"/>
            <a:ext cx="5400991" cy="3914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8" name="Screenshot 2023-03-20 at 20.54.15.png" descr="Screenshot 2023-03-20 at 20.54.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62498" y="9718594"/>
            <a:ext cx="4889215" cy="3517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9" name="Q_for_different_reps.png" descr="Q_for_different_rep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7875" y="9105246"/>
            <a:ext cx="5139322" cy="4282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0" name="simple_model_how_many_atoms.png" descr="simple_model_how_many_atom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75471" y="9202129"/>
            <a:ext cx="6133503" cy="408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1" name="repump_twice_2.png" descr="repump_twice_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7504" y="4607976"/>
            <a:ext cx="6000064" cy="4500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2" name="resonance_facilitation.png" descr="resonance_facilitation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20205" y="145687"/>
            <a:ext cx="5710357" cy="4282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3" name="Screenshot 2023-03-20 at 11.49.17.png" descr="Screenshot 2023-03-20 at 11.49.1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40784" y="563727"/>
            <a:ext cx="6133503" cy="3723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4" name="stationary_state_four_histogs.png" descr="stationary_state_four_histogs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710676" y="145687"/>
            <a:ext cx="4996563" cy="4282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e 1"/>
          <p:cNvSpPr/>
          <p:nvPr/>
        </p:nvSpPr>
        <p:spPr>
          <a:xfrm flipH="1" rot="12600000">
            <a:off x="2145719" y="48984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7" name="Cone 2"/>
          <p:cNvSpPr/>
          <p:nvPr/>
        </p:nvSpPr>
        <p:spPr>
          <a:xfrm rot="1800000">
            <a:off x="1472404" y="6043533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8" name="Cone 1"/>
          <p:cNvSpPr/>
          <p:nvPr/>
        </p:nvSpPr>
        <p:spPr>
          <a:xfrm flipH="1" rot="12600000">
            <a:off x="3801708" y="48857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9" name="Cone 2"/>
          <p:cNvSpPr/>
          <p:nvPr/>
        </p:nvSpPr>
        <p:spPr>
          <a:xfrm rot="1800000">
            <a:off x="3128392" y="60308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0" name="Cone 1"/>
          <p:cNvSpPr/>
          <p:nvPr/>
        </p:nvSpPr>
        <p:spPr>
          <a:xfrm flipH="1" rot="12600000">
            <a:off x="5457697" y="4949251"/>
            <a:ext cx="978300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1" name="Cone 2"/>
          <p:cNvSpPr/>
          <p:nvPr/>
        </p:nvSpPr>
        <p:spPr>
          <a:xfrm rot="1800000">
            <a:off x="4784381" y="60943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72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245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73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4253" y="2959834"/>
            <a:ext cx="6355709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01" name="Connection Line"/>
          <p:cNvSpPr/>
          <p:nvPr/>
        </p:nvSpPr>
        <p:spPr>
          <a:xfrm>
            <a:off x="10814354" y="6192382"/>
            <a:ext cx="1242475" cy="4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75" name="Cone 1"/>
          <p:cNvSpPr/>
          <p:nvPr/>
        </p:nvSpPr>
        <p:spPr>
          <a:xfrm flipH="1" rot="12600000">
            <a:off x="10540679" y="4896010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6" name="Cone 2"/>
          <p:cNvSpPr/>
          <p:nvPr/>
        </p:nvSpPr>
        <p:spPr>
          <a:xfrm rot="1800000">
            <a:off x="9867364" y="6041093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7" name="Cone 1"/>
          <p:cNvSpPr/>
          <p:nvPr/>
        </p:nvSpPr>
        <p:spPr>
          <a:xfrm rot="19500000">
            <a:off x="10622005" y="6039894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8" name="Cone 2"/>
          <p:cNvSpPr/>
          <p:nvPr/>
        </p:nvSpPr>
        <p:spPr>
          <a:xfrm rot="8700000">
            <a:off x="9804258" y="4888534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9" name="Cone 1"/>
          <p:cNvSpPr/>
          <p:nvPr/>
        </p:nvSpPr>
        <p:spPr>
          <a:xfrm flipH="1" rot="12600000">
            <a:off x="12009181" y="4945913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0" name="Cone 2"/>
          <p:cNvSpPr/>
          <p:nvPr/>
        </p:nvSpPr>
        <p:spPr>
          <a:xfrm rot="1800000">
            <a:off x="11335866" y="6090995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1" name="Cone 1"/>
          <p:cNvSpPr/>
          <p:nvPr/>
        </p:nvSpPr>
        <p:spPr>
          <a:xfrm rot="19500000">
            <a:off x="12090507" y="6089796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2" name="Cone 2"/>
          <p:cNvSpPr/>
          <p:nvPr/>
        </p:nvSpPr>
        <p:spPr>
          <a:xfrm rot="8700000">
            <a:off x="11272759" y="4938436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3" name="Cone 1"/>
          <p:cNvSpPr/>
          <p:nvPr/>
        </p:nvSpPr>
        <p:spPr>
          <a:xfrm flipH="1" rot="12600000">
            <a:off x="13545112" y="4934136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4" name="Cone 2"/>
          <p:cNvSpPr/>
          <p:nvPr/>
        </p:nvSpPr>
        <p:spPr>
          <a:xfrm rot="1800000">
            <a:off x="12871796" y="6079218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5" name="Cone 1"/>
          <p:cNvSpPr/>
          <p:nvPr/>
        </p:nvSpPr>
        <p:spPr>
          <a:xfrm rot="19500000">
            <a:off x="13626438" y="6078019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6" name="Cone 2"/>
          <p:cNvSpPr/>
          <p:nvPr/>
        </p:nvSpPr>
        <p:spPr>
          <a:xfrm rot="8700000">
            <a:off x="12808690" y="4926660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Connection Line"/>
          <p:cNvSpPr/>
          <p:nvPr/>
        </p:nvSpPr>
        <p:spPr>
          <a:xfrm>
            <a:off x="12285099" y="6238261"/>
            <a:ext cx="1292167" cy="8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88" name="d"/>
          <p:cNvSpPr txBox="1"/>
          <p:nvPr/>
        </p:nvSpPr>
        <p:spPr>
          <a:xfrm>
            <a:off x="11290091" y="5854184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89" name="d"/>
          <p:cNvSpPr txBox="1"/>
          <p:nvPr/>
        </p:nvSpPr>
        <p:spPr>
          <a:xfrm>
            <a:off x="12804852" y="5857828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90" name="Arrow"/>
          <p:cNvSpPr/>
          <p:nvPr/>
        </p:nvSpPr>
        <p:spPr>
          <a:xfrm>
            <a:off x="7219679" y="4868500"/>
            <a:ext cx="168534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1" name="Arrow"/>
          <p:cNvSpPr/>
          <p:nvPr/>
        </p:nvSpPr>
        <p:spPr>
          <a:xfrm>
            <a:off x="15441232" y="4868500"/>
            <a:ext cx="16853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92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2014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93" name="Dispositivi base"/>
          <p:cNvSpPr txBox="1"/>
          <p:nvPr/>
        </p:nvSpPr>
        <p:spPr>
          <a:xfrm>
            <a:off x="17383835" y="3121866"/>
            <a:ext cx="5959811" cy="1464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Dispositivi base</a:t>
            </a:r>
          </a:p>
        </p:txBody>
      </p:sp>
      <p:pic>
        <p:nvPicPr>
          <p:cNvPr id="294" name="Screenshot 2023-03-09 at 11.42.38.png" descr="Screenshot 2023-03-09 at 11.42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96507" y="4925387"/>
            <a:ext cx="5734468" cy="226932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Atom"/>
          <p:cNvSpPr/>
          <p:nvPr/>
        </p:nvSpPr>
        <p:spPr>
          <a:xfrm>
            <a:off x="5490880" y="6103873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Atom"/>
          <p:cNvSpPr/>
          <p:nvPr/>
        </p:nvSpPr>
        <p:spPr>
          <a:xfrm>
            <a:off x="3847928" y="6035151"/>
            <a:ext cx="251406" cy="283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7" name="Atom"/>
          <p:cNvSpPr/>
          <p:nvPr/>
        </p:nvSpPr>
        <p:spPr>
          <a:xfrm>
            <a:off x="2170955" y="6059066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8" name="Tabella di marcia"/>
          <p:cNvSpPr txBox="1"/>
          <p:nvPr>
            <p:ph type="title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Tabella di marcia</a:t>
            </a:r>
          </a:p>
        </p:txBody>
      </p:sp>
      <p:sp>
        <p:nvSpPr>
          <p:cNvPr id="299" name="Trappole ottiche"/>
          <p:cNvSpPr txBox="1"/>
          <p:nvPr>
            <p:ph type="body" sz="quarter" idx="1"/>
          </p:nvPr>
        </p:nvSpPr>
        <p:spPr>
          <a:xfrm>
            <a:off x="1173192" y="3157359"/>
            <a:ext cx="5697562" cy="146481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Trappole ottiche</a:t>
            </a:r>
          </a:p>
        </p:txBody>
      </p:sp>
      <p:sp>
        <p:nvSpPr>
          <p:cNvPr id="300" name="Controllo delle interazioni"/>
          <p:cNvSpPr txBox="1"/>
          <p:nvPr/>
        </p:nvSpPr>
        <p:spPr>
          <a:xfrm>
            <a:off x="9707334" y="3076505"/>
            <a:ext cx="5012543" cy="1555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70000"/>
              </a:lnSpc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Controllo delle interazioni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stationary_state_parameters_space.png" descr="stationary_state_parameters_sp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5058" y="2723338"/>
            <a:ext cx="11025764" cy="8269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7" name="stationary_state_four_histogs.png" descr="stationary_state_four_histog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4009" y="2534320"/>
            <a:ext cx="10088587" cy="8647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resonance_facilitation.png" descr="resonance_facilit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46537" y="2514859"/>
            <a:ext cx="11960307" cy="8970230"/>
          </a:xfrm>
          <a:prstGeom prst="rect">
            <a:avLst/>
          </a:prstGeom>
          <a:ln w="12700">
            <a:miter lim="400000"/>
          </a:ln>
        </p:spPr>
      </p:pic>
      <p:sp>
        <p:nvSpPr>
          <p:cNvPr id="1680" name="Evidenza di facilitazione nella MOT"/>
          <p:cNvSpPr txBox="1"/>
          <p:nvPr>
            <p:ph type="title" idx="4294967295"/>
          </p:nvPr>
        </p:nvSpPr>
        <p:spPr>
          <a:xfrm>
            <a:off x="974041" y="193773"/>
            <a:ext cx="23074258" cy="2321200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Evidenza di facilitazione nella MOT</a:t>
            </a:r>
          </a:p>
        </p:txBody>
      </p:sp>
      <p:sp>
        <p:nvSpPr>
          <p:cNvPr id="1681" name="Equation"/>
          <p:cNvSpPr txBox="1"/>
          <p:nvPr/>
        </p:nvSpPr>
        <p:spPr>
          <a:xfrm>
            <a:off x="15035548" y="2857737"/>
            <a:ext cx="3768316" cy="4387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222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3700"/>
          </a:p>
        </p:txBody>
      </p:sp>
      <p:sp>
        <p:nvSpPr>
          <p:cNvPr id="1682" name="Equation"/>
          <p:cNvSpPr txBox="1"/>
          <p:nvPr/>
        </p:nvSpPr>
        <p:spPr>
          <a:xfrm>
            <a:off x="19393253" y="2822556"/>
            <a:ext cx="3106226" cy="5091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500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3700"/>
          </a:p>
        </p:txBody>
      </p:sp>
      <p:sp>
        <p:nvSpPr>
          <p:cNvPr id="1683" name="Equation"/>
          <p:cNvSpPr txBox="1"/>
          <p:nvPr/>
        </p:nvSpPr>
        <p:spPr>
          <a:xfrm>
            <a:off x="12139810" y="2870145"/>
            <a:ext cx="1983183" cy="41398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3700"/>
          </a:p>
        </p:txBody>
      </p:sp>
      <p:sp>
        <p:nvSpPr>
          <p:cNvPr id="1684" name="Equation"/>
          <p:cNvSpPr txBox="1"/>
          <p:nvPr/>
        </p:nvSpPr>
        <p:spPr>
          <a:xfrm>
            <a:off x="18110699" y="11614748"/>
            <a:ext cx="5372329" cy="15777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den>
                  </m:f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300"/>
          </a:p>
        </p:txBody>
      </p:sp>
      <p:sp>
        <p:nvSpPr>
          <p:cNvPr id="1685" name="Rectangle"/>
          <p:cNvSpPr/>
          <p:nvPr/>
        </p:nvSpPr>
        <p:spPr>
          <a:xfrm>
            <a:off x="11379532" y="5839374"/>
            <a:ext cx="692545" cy="2321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86" name="Rectangle"/>
          <p:cNvSpPr/>
          <p:nvPr/>
        </p:nvSpPr>
        <p:spPr>
          <a:xfrm>
            <a:off x="22598236" y="6001867"/>
            <a:ext cx="692544" cy="2321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87" name="Rectangle"/>
          <p:cNvSpPr/>
          <p:nvPr/>
        </p:nvSpPr>
        <p:spPr>
          <a:xfrm>
            <a:off x="15218371" y="10954187"/>
            <a:ext cx="4121753" cy="6193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88" name="Equation"/>
          <p:cNvSpPr txBox="1"/>
          <p:nvPr/>
        </p:nvSpPr>
        <p:spPr>
          <a:xfrm>
            <a:off x="22773848" y="6464909"/>
            <a:ext cx="593345" cy="7861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3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Q</m:t>
                  </m:r>
                </m:oMath>
              </m:oMathPara>
            </a14:m>
            <a:endParaRPr sz="7300">
              <a:solidFill>
                <a:srgbClr val="0076BA"/>
              </a:solidFill>
            </a:endParaRPr>
          </a:p>
        </p:txBody>
      </p:sp>
      <p:sp>
        <p:nvSpPr>
          <p:cNvPr id="1689" name="Equation"/>
          <p:cNvSpPr txBox="1"/>
          <p:nvPr/>
        </p:nvSpPr>
        <p:spPr>
          <a:xfrm>
            <a:off x="16292634" y="11046744"/>
            <a:ext cx="1973224" cy="4341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3700"/>
          </a:p>
        </p:txBody>
      </p:sp>
      <p:sp>
        <p:nvSpPr>
          <p:cNvPr id="1690" name="Equation"/>
          <p:cNvSpPr txBox="1"/>
          <p:nvPr/>
        </p:nvSpPr>
        <p:spPr>
          <a:xfrm>
            <a:off x="11379532" y="6548348"/>
            <a:ext cx="692545" cy="6193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300" i="1">
                      <a:solidFill>
                        <a:srgbClr val="B41700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m:oMathPara>
            </a14:m>
            <a:endParaRPr sz="7300">
              <a:solidFill>
                <a:srgbClr val="B51700"/>
              </a:solidFill>
            </a:endParaRPr>
          </a:p>
        </p:txBody>
      </p:sp>
      <p:sp>
        <p:nvSpPr>
          <p:cNvPr id="1701" name="Connection Line"/>
          <p:cNvSpPr/>
          <p:nvPr/>
        </p:nvSpPr>
        <p:spPr>
          <a:xfrm>
            <a:off x="23083591" y="7800887"/>
            <a:ext cx="551790" cy="3434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40" h="21600" fill="norm" stroke="1" extrusionOk="0">
                <a:moveTo>
                  <a:pt x="0" y="21600"/>
                </a:moveTo>
                <a:cubicBezTo>
                  <a:pt x="18892" y="16451"/>
                  <a:pt x="21600" y="9251"/>
                  <a:pt x="8123" y="0"/>
                </a:cubicBezTo>
              </a:path>
            </a:pathLst>
          </a:custGeom>
          <a:ln w="63500">
            <a:solidFill>
              <a:srgbClr val="5E5E5E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692" name="Rectangle"/>
          <p:cNvSpPr/>
          <p:nvPr/>
        </p:nvSpPr>
        <p:spPr>
          <a:xfrm>
            <a:off x="2596189" y="11736519"/>
            <a:ext cx="7149714" cy="6193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93" name="Q_for_different_reps.png" descr="Q_for_different_rep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5753" y="3796549"/>
            <a:ext cx="10270585" cy="8558821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n=5"/>
          <p:cNvSpPr/>
          <p:nvPr/>
        </p:nvSpPr>
        <p:spPr>
          <a:xfrm>
            <a:off x="4546935" y="497191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n=5</a:t>
            </a:r>
          </a:p>
        </p:txBody>
      </p:sp>
      <p:sp>
        <p:nvSpPr>
          <p:cNvPr id="1695" name="Square"/>
          <p:cNvSpPr/>
          <p:nvPr/>
        </p:nvSpPr>
        <p:spPr>
          <a:xfrm>
            <a:off x="4546935" y="853443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96" name="Square"/>
          <p:cNvSpPr/>
          <p:nvPr/>
        </p:nvSpPr>
        <p:spPr>
          <a:xfrm>
            <a:off x="8824369" y="853443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97" name="n=10"/>
          <p:cNvSpPr/>
          <p:nvPr/>
        </p:nvSpPr>
        <p:spPr>
          <a:xfrm>
            <a:off x="8824369" y="497191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n=10</a:t>
            </a:r>
          </a:p>
        </p:txBody>
      </p:sp>
      <p:sp>
        <p:nvSpPr>
          <p:cNvPr id="1698" name="n=50"/>
          <p:cNvSpPr/>
          <p:nvPr/>
        </p:nvSpPr>
        <p:spPr>
          <a:xfrm>
            <a:off x="4546935" y="853443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n=50</a:t>
            </a:r>
          </a:p>
        </p:txBody>
      </p:sp>
      <p:sp>
        <p:nvSpPr>
          <p:cNvPr id="1699" name="n=100"/>
          <p:cNvSpPr/>
          <p:nvPr/>
        </p:nvSpPr>
        <p:spPr>
          <a:xfrm>
            <a:off x="8824369" y="853443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n=100</a:t>
            </a:r>
          </a:p>
        </p:txBody>
      </p:sp>
      <p:sp>
        <p:nvSpPr>
          <p:cNvPr id="1700" name="Distribuzione del Q per una…"/>
          <p:cNvSpPr txBox="1"/>
          <p:nvPr/>
        </p:nvSpPr>
        <p:spPr>
          <a:xfrm>
            <a:off x="3027795" y="2874507"/>
            <a:ext cx="6286501" cy="1306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Distribuzione del Q per una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 distribuzione di Poisson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3" name="rate_facilitation.png" descr="rate_facilit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0240" y="414333"/>
            <a:ext cx="17001225" cy="9805410"/>
          </a:xfrm>
          <a:prstGeom prst="rect">
            <a:avLst/>
          </a:prstGeom>
          <a:ln w="12700">
            <a:miter lim="400000"/>
          </a:ln>
        </p:spPr>
      </p:pic>
      <p:sp>
        <p:nvSpPr>
          <p:cNvPr id="1704" name="Equation"/>
          <p:cNvSpPr txBox="1"/>
          <p:nvPr/>
        </p:nvSpPr>
        <p:spPr>
          <a:xfrm>
            <a:off x="2013442" y="11140978"/>
            <a:ext cx="6392316" cy="18335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den>
                  </m:f>
                  <m:f>
                    <m:f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d>
                            <m:dPr>
                              <m:ctrlPr>
                                <a:rPr xmlns:a="http://schemas.openxmlformats.org/drawingml/2006/main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xmlns:a="http://schemas.openxmlformats.org/drawingml/2006/main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sSub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sub>
                                  </m:sSub>
                                  <m:r>
                                    <a:rPr xmlns:a="http://schemas.openxmlformats.org/drawingml/2006/main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-</m:t>
                                  </m:r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sub>
                                  </m:sSub>
                                  <m:r>
                                    <a:rPr xmlns:a="http://schemas.openxmlformats.org/drawingml/2006/main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xmlns:a="http://schemas.openxmlformats.org/drawingml/2006/main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xmlns:a="http://schemas.openxmlformats.org/drawingml/2006/main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xmlns:a="http://schemas.openxmlformats.org/drawingml/2006/main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num>
                                <m:den>
                                  <m:r>
                                    <a:rPr xmlns:a="http://schemas.openxmlformats.org/drawingml/2006/main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 sz="4000"/>
          </a:p>
        </p:txBody>
      </p:sp>
      <p:sp>
        <p:nvSpPr>
          <p:cNvPr id="1705" name="Equation"/>
          <p:cNvSpPr txBox="1"/>
          <p:nvPr/>
        </p:nvSpPr>
        <p:spPr>
          <a:xfrm>
            <a:off x="10228674" y="11140978"/>
            <a:ext cx="4524356" cy="18335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den>
                  </m:f>
                  <m:f>
                    <m:f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d>
                            <m:dPr>
                              <m:ctrlPr>
                                <a:rPr xmlns:a="http://schemas.openxmlformats.org/drawingml/2006/main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xmlns:a="http://schemas.openxmlformats.org/drawingml/2006/main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sSub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xmlns:a="http://schemas.openxmlformats.org/drawingml/2006/main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 sz="4000"/>
          </a:p>
        </p:txBody>
      </p:sp>
      <p:sp>
        <p:nvSpPr>
          <p:cNvPr id="1706" name="Equation"/>
          <p:cNvSpPr txBox="1"/>
          <p:nvPr/>
        </p:nvSpPr>
        <p:spPr>
          <a:xfrm>
            <a:off x="16824400" y="11605155"/>
            <a:ext cx="2686054" cy="9052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vdW</m:t>
                      </m:r>
                    </m:sub>
                  </m:sSub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num>
                    <m:den>
                      <m:sSup>
                        <m:e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xmlns:a="http://schemas.openxmlformats.org/drawingml/2006/main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den>
                  </m:f>
                </m:oMath>
              </m:oMathPara>
            </a14:m>
            <a:endParaRPr sz="33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Q-with_jitter.png" descr="Q-with_jit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2084" y="4005571"/>
            <a:ext cx="12296438" cy="8197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9" name="Screenshot 2023-05-21 at 11.42.32.png" descr="Screenshot 2023-05-21 at 11.42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1131" y="1238272"/>
            <a:ext cx="8089901" cy="584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0" name="Screenshot 2023-05-21 at 12.27.43.png" descr="Screenshot 2023-05-21 at 12.27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9270" y="8097528"/>
            <a:ext cx="8853623" cy="2704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1" name="Screenshot 2023-05-21 at 12.28.04.png" descr="Screenshot 2023-05-21 at 12.28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17426" y="10760247"/>
            <a:ext cx="4977311" cy="1559158"/>
          </a:xfrm>
          <a:prstGeom prst="rect">
            <a:avLst/>
          </a:prstGeom>
          <a:ln w="12700">
            <a:miter lim="400000"/>
          </a:ln>
        </p:spPr>
      </p:pic>
      <p:sp>
        <p:nvSpPr>
          <p:cNvPr id="1712" name="Equation"/>
          <p:cNvSpPr txBox="1"/>
          <p:nvPr/>
        </p:nvSpPr>
        <p:spPr>
          <a:xfrm>
            <a:off x="11887569" y="1980853"/>
            <a:ext cx="2597921" cy="4905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0.7</m:t>
                  </m:r>
                  <m:r>
                    <m:rPr>
                      <m:sty m:val="b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m:rPr>
                      <m:sty m:val="b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m:rPr>
                      <m:sty m:val="b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3600"/>
          </a:p>
        </p:txBody>
      </p:sp>
      <p:sp>
        <p:nvSpPr>
          <p:cNvPr id="1713" name="Equation"/>
          <p:cNvSpPr txBox="1"/>
          <p:nvPr/>
        </p:nvSpPr>
        <p:spPr>
          <a:xfrm>
            <a:off x="11887569" y="2651627"/>
            <a:ext cx="2463421" cy="4087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1.5</m:t>
                  </m:r>
                  <m:r>
                    <m:rPr>
                      <m:sty m:val="b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m:rPr>
                      <m:sty m:val="b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m:rPr>
                      <m:sty m:val="b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3600"/>
          </a:p>
        </p:txBody>
      </p:sp>
      <p:sp>
        <p:nvSpPr>
          <p:cNvPr id="1714" name="Equation"/>
          <p:cNvSpPr txBox="1"/>
          <p:nvPr/>
        </p:nvSpPr>
        <p:spPr>
          <a:xfrm>
            <a:off x="11887569" y="3328598"/>
            <a:ext cx="3253907" cy="444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7.5</m:t>
                  </m:r>
                  <m:r>
                    <m:rPr>
                      <m:nor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atomi</m:t>
                  </m:r>
                </m:oMath>
              </m:oMathPara>
            </a14:m>
            <a:endParaRPr sz="36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N_rydberg_evolution_active_phase_meann_and_Q_3D.png" descr="N_rydberg_evolution_active_phase_meann_and_Q_3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024" y="4377509"/>
            <a:ext cx="10785004" cy="8088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7" name="resonance_facilitation.png" descr="resonance_facilit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46537" y="2514859"/>
            <a:ext cx="11960307" cy="8970230"/>
          </a:xfrm>
          <a:prstGeom prst="rect">
            <a:avLst/>
          </a:prstGeom>
          <a:ln w="12700">
            <a:miter lim="400000"/>
          </a:ln>
        </p:spPr>
      </p:pic>
      <p:sp>
        <p:nvSpPr>
          <p:cNvPr id="1718" name="Evidenza di facilitazione nella MOT"/>
          <p:cNvSpPr txBox="1"/>
          <p:nvPr>
            <p:ph type="title" idx="4294967295"/>
          </p:nvPr>
        </p:nvSpPr>
        <p:spPr>
          <a:xfrm>
            <a:off x="974041" y="193773"/>
            <a:ext cx="23074258" cy="2321200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Evidenza di facilitazione nella MOT</a:t>
            </a:r>
          </a:p>
        </p:txBody>
      </p:sp>
      <p:sp>
        <p:nvSpPr>
          <p:cNvPr id="1719" name="Equation"/>
          <p:cNvSpPr txBox="1"/>
          <p:nvPr/>
        </p:nvSpPr>
        <p:spPr>
          <a:xfrm>
            <a:off x="15035548" y="2857737"/>
            <a:ext cx="3768316" cy="4387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222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3700"/>
          </a:p>
        </p:txBody>
      </p:sp>
      <p:sp>
        <p:nvSpPr>
          <p:cNvPr id="1720" name="Equation"/>
          <p:cNvSpPr txBox="1"/>
          <p:nvPr/>
        </p:nvSpPr>
        <p:spPr>
          <a:xfrm>
            <a:off x="19393253" y="2822556"/>
            <a:ext cx="3106226" cy="5091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500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3700"/>
          </a:p>
        </p:txBody>
      </p:sp>
      <p:sp>
        <p:nvSpPr>
          <p:cNvPr id="1721" name="Equation"/>
          <p:cNvSpPr txBox="1"/>
          <p:nvPr/>
        </p:nvSpPr>
        <p:spPr>
          <a:xfrm>
            <a:off x="12139810" y="2870145"/>
            <a:ext cx="1983183" cy="41398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100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3700"/>
          </a:p>
        </p:txBody>
      </p:sp>
      <p:sp>
        <p:nvSpPr>
          <p:cNvPr id="1722" name="Equation"/>
          <p:cNvSpPr txBox="1"/>
          <p:nvPr/>
        </p:nvSpPr>
        <p:spPr>
          <a:xfrm>
            <a:off x="18110699" y="11614748"/>
            <a:ext cx="5372329" cy="15777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den>
                  </m:f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300"/>
          </a:p>
        </p:txBody>
      </p:sp>
      <p:sp>
        <p:nvSpPr>
          <p:cNvPr id="1723" name="Rectangle"/>
          <p:cNvSpPr/>
          <p:nvPr/>
        </p:nvSpPr>
        <p:spPr>
          <a:xfrm>
            <a:off x="11379532" y="5839374"/>
            <a:ext cx="692545" cy="2321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4" name="Rectangle"/>
          <p:cNvSpPr/>
          <p:nvPr/>
        </p:nvSpPr>
        <p:spPr>
          <a:xfrm>
            <a:off x="22598236" y="6001867"/>
            <a:ext cx="692544" cy="2321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5" name="Rectangle"/>
          <p:cNvSpPr/>
          <p:nvPr/>
        </p:nvSpPr>
        <p:spPr>
          <a:xfrm>
            <a:off x="15218371" y="10954187"/>
            <a:ext cx="4121753" cy="6193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6" name="Equation"/>
          <p:cNvSpPr txBox="1"/>
          <p:nvPr/>
        </p:nvSpPr>
        <p:spPr>
          <a:xfrm>
            <a:off x="22773848" y="6464909"/>
            <a:ext cx="593345" cy="7861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3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Q</m:t>
                  </m:r>
                </m:oMath>
              </m:oMathPara>
            </a14:m>
            <a:endParaRPr sz="7300">
              <a:solidFill>
                <a:srgbClr val="0076BA"/>
              </a:solidFill>
            </a:endParaRPr>
          </a:p>
        </p:txBody>
      </p:sp>
      <p:sp>
        <p:nvSpPr>
          <p:cNvPr id="1727" name="Equation"/>
          <p:cNvSpPr txBox="1"/>
          <p:nvPr/>
        </p:nvSpPr>
        <p:spPr>
          <a:xfrm>
            <a:off x="16292634" y="11046744"/>
            <a:ext cx="1973224" cy="4341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3700"/>
          </a:p>
        </p:txBody>
      </p:sp>
      <p:sp>
        <p:nvSpPr>
          <p:cNvPr id="1728" name="Equation"/>
          <p:cNvSpPr txBox="1"/>
          <p:nvPr/>
        </p:nvSpPr>
        <p:spPr>
          <a:xfrm>
            <a:off x="11379532" y="6548348"/>
            <a:ext cx="692545" cy="61930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300" i="1">
                      <a:solidFill>
                        <a:srgbClr val="B41700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m:oMathPara>
            </a14:m>
            <a:endParaRPr sz="7300">
              <a:solidFill>
                <a:srgbClr val="B51700"/>
              </a:solidFill>
            </a:endParaRPr>
          </a:p>
        </p:txBody>
      </p:sp>
      <p:sp>
        <p:nvSpPr>
          <p:cNvPr id="1735" name="Connection Line"/>
          <p:cNvSpPr/>
          <p:nvPr/>
        </p:nvSpPr>
        <p:spPr>
          <a:xfrm>
            <a:off x="23083591" y="7800887"/>
            <a:ext cx="551790" cy="3434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40" h="21600" fill="norm" stroke="1" extrusionOk="0">
                <a:moveTo>
                  <a:pt x="0" y="21600"/>
                </a:moveTo>
                <a:cubicBezTo>
                  <a:pt x="18892" y="16451"/>
                  <a:pt x="21600" y="9251"/>
                  <a:pt x="8123" y="0"/>
                </a:cubicBezTo>
              </a:path>
            </a:pathLst>
          </a:custGeom>
          <a:ln w="63500">
            <a:solidFill>
              <a:srgbClr val="5E5E5E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730" name="Equation"/>
          <p:cNvSpPr txBox="1"/>
          <p:nvPr/>
        </p:nvSpPr>
        <p:spPr>
          <a:xfrm>
            <a:off x="10350134" y="8028795"/>
            <a:ext cx="593345" cy="7861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300" i="1">
                      <a:solidFill>
                        <a:srgbClr val="0075B9"/>
                      </a:solidFill>
                      <a:latin typeface="Cambria Math" panose="02040503050406030204" pitchFamily="18" charset="0"/>
                    </a:rPr>
                    <m:t>Q</m:t>
                  </m:r>
                </m:oMath>
              </m:oMathPara>
            </a14:m>
            <a:endParaRPr sz="7300">
              <a:solidFill>
                <a:srgbClr val="0076BA"/>
              </a:solidFill>
            </a:endParaRPr>
          </a:p>
        </p:txBody>
      </p:sp>
      <p:sp>
        <p:nvSpPr>
          <p:cNvPr id="1731" name="Equation"/>
          <p:cNvSpPr txBox="1"/>
          <p:nvPr/>
        </p:nvSpPr>
        <p:spPr>
          <a:xfrm>
            <a:off x="219750" y="8112235"/>
            <a:ext cx="692545" cy="6193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300" i="1">
                      <a:solidFill>
                        <a:srgbClr val="B41700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m:oMathPara>
            </a14:m>
            <a:endParaRPr sz="7300">
              <a:solidFill>
                <a:srgbClr val="B51700"/>
              </a:solidFill>
            </a:endParaRPr>
          </a:p>
        </p:txBody>
      </p:sp>
      <p:sp>
        <p:nvSpPr>
          <p:cNvPr id="1732" name="Rectangle"/>
          <p:cNvSpPr/>
          <p:nvPr/>
        </p:nvSpPr>
        <p:spPr>
          <a:xfrm>
            <a:off x="2596189" y="11736519"/>
            <a:ext cx="7149714" cy="6193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3" name="Tempo [u.a.]"/>
          <p:cNvSpPr txBox="1"/>
          <p:nvPr/>
        </p:nvSpPr>
        <p:spPr>
          <a:xfrm>
            <a:off x="4245076" y="11728720"/>
            <a:ext cx="2612899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Tempo [u.a.]</a:t>
            </a:r>
          </a:p>
        </p:txBody>
      </p:sp>
      <p:sp>
        <p:nvSpPr>
          <p:cNvPr id="1734" name="Fase attiva"/>
          <p:cNvSpPr txBox="1"/>
          <p:nvPr/>
        </p:nvSpPr>
        <p:spPr>
          <a:xfrm>
            <a:off x="4881487" y="4186555"/>
            <a:ext cx="2579117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Fase attiva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Screenshot 2023-05-21 at 11.55.40.png" descr="Screenshot 2023-05-21 at 11.5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92084" y="1487480"/>
            <a:ext cx="9032715" cy="6713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8" name="arrival_time_distributions_dead_time.png" descr="arrival_time_distributions_dead_tim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040" y="990732"/>
            <a:ext cx="10275445" cy="770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9" name="Screenshot 2023-05-21 at 12.15.30.png" descr="Screenshot 2023-05-21 at 12.15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6084" y="8899038"/>
            <a:ext cx="7692153" cy="116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0" name="Screenshot 2023-05-21 at 12.15.57.png" descr="Screenshot 2023-05-21 at 12.15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20287" y="10178708"/>
            <a:ext cx="10275445" cy="3600953"/>
          </a:xfrm>
          <a:prstGeom prst="rect">
            <a:avLst/>
          </a:prstGeom>
          <a:ln w="12700">
            <a:miter lim="400000"/>
          </a:ln>
        </p:spPr>
      </p:pic>
      <p:sp>
        <p:nvSpPr>
          <p:cNvPr id="1741" name="Senza jitter"/>
          <p:cNvSpPr txBox="1"/>
          <p:nvPr/>
        </p:nvSpPr>
        <p:spPr>
          <a:xfrm>
            <a:off x="1884534" y="9059556"/>
            <a:ext cx="3330348" cy="8455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9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Senza jitter</a:t>
            </a:r>
          </a:p>
        </p:txBody>
      </p:sp>
      <p:sp>
        <p:nvSpPr>
          <p:cNvPr id="1742" name="Con jitter gaussiano"/>
          <p:cNvSpPr txBox="1"/>
          <p:nvPr/>
        </p:nvSpPr>
        <p:spPr>
          <a:xfrm>
            <a:off x="621888" y="11556409"/>
            <a:ext cx="5855640" cy="8455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9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Con jitter gaussiano</a:t>
            </a:r>
          </a:p>
        </p:txBody>
      </p:sp>
      <p:sp>
        <p:nvSpPr>
          <p:cNvPr id="1743" name="Ornament 15"/>
          <p:cNvSpPr/>
          <p:nvPr/>
        </p:nvSpPr>
        <p:spPr>
          <a:xfrm rot="5380212">
            <a:off x="6746057" y="11946305"/>
            <a:ext cx="2289874" cy="21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4" name="Equation"/>
          <p:cNvSpPr txBox="1"/>
          <p:nvPr/>
        </p:nvSpPr>
        <p:spPr>
          <a:xfrm>
            <a:off x="913310" y="436124"/>
            <a:ext cx="4437237" cy="13361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den>
                  </m:f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≃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4500"/>
          </a:p>
        </p:txBody>
      </p:sp>
      <p:pic>
        <p:nvPicPr>
          <p:cNvPr id="1745" name="Screenshot 2023-05-21 at 12.22.51.png" descr="Screenshot 2023-05-21 at 12.22.5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111117" y="9414729"/>
            <a:ext cx="4244760" cy="2390551"/>
          </a:xfrm>
          <a:prstGeom prst="rect">
            <a:avLst/>
          </a:prstGeom>
          <a:ln w="12700">
            <a:miter lim="400000"/>
          </a:ln>
        </p:spPr>
      </p:pic>
      <p:sp>
        <p:nvSpPr>
          <p:cNvPr id="1746" name="Arrow"/>
          <p:cNvSpPr/>
          <p:nvPr/>
        </p:nvSpPr>
        <p:spPr>
          <a:xfrm rot="5433333">
            <a:off x="19673323" y="795501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7" name="Fit di istogramma"/>
          <p:cNvSpPr txBox="1"/>
          <p:nvPr/>
        </p:nvSpPr>
        <p:spPr>
          <a:xfrm>
            <a:off x="21242488" y="8339656"/>
            <a:ext cx="2683257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00000"/>
                </a:solidFill>
              </a:defRPr>
            </a:lvl1pPr>
          </a:lstStyle>
          <a:p>
            <a:pPr/>
            <a:r>
              <a:t>Fit di istogramma</a:t>
            </a:r>
          </a:p>
        </p:txBody>
      </p:sp>
      <p:pic>
        <p:nvPicPr>
          <p:cNvPr id="1748" name="Screenshot 2023-05-21 at 12.25.44.png" descr="Screenshot 2023-05-21 at 12.25.4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461513" y="2740580"/>
            <a:ext cx="3330347" cy="2814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Screenshot 2023-05-21 at 11.31.12.png" descr="Screenshot 2023-05-21 at 11.31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8698" y="3757530"/>
            <a:ext cx="10626603" cy="7905156"/>
          </a:xfrm>
          <a:prstGeom prst="rect">
            <a:avLst/>
          </a:prstGeom>
          <a:ln w="12700">
            <a:miter lim="400000"/>
          </a:ln>
        </p:spPr>
      </p:pic>
      <p:sp>
        <p:nvSpPr>
          <p:cNvPr id="1751" name="Numero di atomi : 200"/>
          <p:cNvSpPr txBox="1"/>
          <p:nvPr/>
        </p:nvSpPr>
        <p:spPr>
          <a:xfrm>
            <a:off x="8110056" y="2404129"/>
            <a:ext cx="31412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Numero di atomi : 200</a:t>
            </a:r>
          </a:p>
        </p:txBody>
      </p:sp>
      <p:sp>
        <p:nvSpPr>
          <p:cNvPr id="1752" name="Ripetizioni : 10"/>
          <p:cNvSpPr txBox="1"/>
          <p:nvPr/>
        </p:nvSpPr>
        <p:spPr>
          <a:xfrm>
            <a:off x="8098030" y="2833225"/>
            <a:ext cx="211805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Ripetizioni :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Rate di fotoionizzazione"/>
          <p:cNvSpPr txBox="1"/>
          <p:nvPr>
            <p:ph type="title"/>
          </p:nvPr>
        </p:nvSpPr>
        <p:spPr>
          <a:xfrm>
            <a:off x="6256621" y="346716"/>
            <a:ext cx="11870758" cy="2321199"/>
          </a:xfrm>
          <a:prstGeom prst="rect">
            <a:avLst/>
          </a:prstGeom>
        </p:spPr>
        <p:txBody>
          <a:bodyPr anchor="ctr"/>
          <a:lstStyle>
            <a:lvl1pPr defTabSz="2413955">
              <a:defRPr spc="-168" sz="8415"/>
            </a:lvl1pPr>
          </a:lstStyle>
          <a:p>
            <a:pPr/>
            <a:r>
              <a:t>Rate di fotoionizzazione</a:t>
            </a:r>
          </a:p>
        </p:txBody>
      </p:sp>
      <p:sp>
        <p:nvSpPr>
          <p:cNvPr id="1755" name="Equation"/>
          <p:cNvSpPr txBox="1"/>
          <p:nvPr/>
        </p:nvSpPr>
        <p:spPr>
          <a:xfrm>
            <a:off x="8734546" y="5338536"/>
            <a:ext cx="6914907" cy="9324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p>
                    <m:e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m:rPr>
                          <m:sty m:val="p"/>
                        </m:r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7000"/>
          </a:p>
        </p:txBody>
      </p:sp>
      <p:sp>
        <p:nvSpPr>
          <p:cNvPr id="1756" name="Probabilità di fotoionizzare un…"/>
          <p:cNvSpPr txBox="1"/>
          <p:nvPr/>
        </p:nvSpPr>
        <p:spPr>
          <a:xfrm>
            <a:off x="8141785" y="7025226"/>
            <a:ext cx="8100431" cy="135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>
                <a:solidFill>
                  <a:srgbClr val="000000"/>
                </a:solidFill>
              </a:defRPr>
            </a:pPr>
            <a:r>
              <a:t>Probabilità di fotoionizzare un </a:t>
            </a:r>
          </a:p>
          <a:p>
            <a:pPr>
              <a:defRPr sz="3800">
                <a:solidFill>
                  <a:srgbClr val="000000"/>
                </a:solidFill>
              </a:defRPr>
            </a:pPr>
            <a:r>
              <a:t>atomo con un impulso di durata </a:t>
            </a:r>
            <a14:m>
              <m:oMath>
                <m:r>
                  <m:rPr>
                    <m:sty m:val="p"/>
                  </m:rP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Equation"/>
          <p:cNvSpPr txBox="1"/>
          <p:nvPr/>
        </p:nvSpPr>
        <p:spPr>
          <a:xfrm>
            <a:off x="14111696" y="7842980"/>
            <a:ext cx="7050062" cy="19526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limUp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lim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log</m:t>
                  </m:r>
                  <m:d>
                    <m:d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sSub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e>
                  </m:d>
                </m:oMath>
              </m:oMathPara>
            </a14:m>
            <a:endParaRPr sz="5000"/>
          </a:p>
        </p:txBody>
      </p:sp>
      <p:sp>
        <p:nvSpPr>
          <p:cNvPr id="1759" name="Rate di fotoionizzazione"/>
          <p:cNvSpPr txBox="1"/>
          <p:nvPr>
            <p:ph type="title"/>
          </p:nvPr>
        </p:nvSpPr>
        <p:spPr>
          <a:xfrm>
            <a:off x="6256621" y="346716"/>
            <a:ext cx="11870758" cy="2321199"/>
          </a:xfrm>
          <a:prstGeom prst="rect">
            <a:avLst/>
          </a:prstGeom>
        </p:spPr>
        <p:txBody>
          <a:bodyPr anchor="ctr"/>
          <a:lstStyle>
            <a:lvl1pPr defTabSz="2413955">
              <a:defRPr spc="-168" sz="8415"/>
            </a:lvl1pPr>
          </a:lstStyle>
          <a:p>
            <a:pPr/>
            <a:r>
              <a:t>Rate di fotoionizzazione</a:t>
            </a:r>
          </a:p>
        </p:txBody>
      </p:sp>
      <p:sp>
        <p:nvSpPr>
          <p:cNvPr id="1760" name="Una misura ogni"/>
          <p:cNvSpPr txBox="1"/>
          <p:nvPr/>
        </p:nvSpPr>
        <p:spPr>
          <a:xfrm>
            <a:off x="3407487" y="11461082"/>
            <a:ext cx="3180078" cy="530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Una misura ogni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m:rPr>
                    <m:sty m:val="b"/>
                  </m:rP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m:rPr>
                    <m:sty m:val="b"/>
                  </m:rP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1761" name="Durata impulso di fotoionizzazione:"/>
          <p:cNvSpPr txBox="1"/>
          <p:nvPr/>
        </p:nvSpPr>
        <p:spPr>
          <a:xfrm>
            <a:off x="3410150" y="11864530"/>
            <a:ext cx="5606030" cy="5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Durata impulso di fotoionizzazione: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1762" name="Equation"/>
          <p:cNvSpPr txBox="1"/>
          <p:nvPr/>
        </p:nvSpPr>
        <p:spPr>
          <a:xfrm>
            <a:off x="3118769" y="11546463"/>
            <a:ext cx="238126" cy="8201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</m:oMath>
              </m:oMathPara>
            </a14:m>
            <a:endParaRPr sz="7500"/>
          </a:p>
        </p:txBody>
      </p:sp>
      <p:sp>
        <p:nvSpPr>
          <p:cNvPr id="1763" name="Equation"/>
          <p:cNvSpPr txBox="1"/>
          <p:nvPr/>
        </p:nvSpPr>
        <p:spPr>
          <a:xfrm>
            <a:off x="16061289" y="4603411"/>
            <a:ext cx="3150877" cy="12839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num>
                    <m:den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4700"/>
          </a:p>
        </p:txBody>
      </p:sp>
      <p:sp>
        <p:nvSpPr>
          <p:cNvPr id="1764" name="Line"/>
          <p:cNvSpPr/>
          <p:nvPr/>
        </p:nvSpPr>
        <p:spPr>
          <a:xfrm>
            <a:off x="17636727" y="6257463"/>
            <a:ext cx="1" cy="1160794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65" name="histogram_one_experiment_50_meas.png" descr="histogram_one_experiment_50_mea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5838" y="2195592"/>
            <a:ext cx="11657414" cy="8743061"/>
          </a:xfrm>
          <a:prstGeom prst="rect">
            <a:avLst/>
          </a:prstGeom>
          <a:ln w="12700">
            <a:miter lim="400000"/>
          </a:ln>
        </p:spPr>
      </p:pic>
      <p:sp>
        <p:nvSpPr>
          <p:cNvPr id="1766" name="Indice misura ( )"/>
          <p:cNvSpPr/>
          <p:nvPr/>
        </p:nvSpPr>
        <p:spPr>
          <a:xfrm>
            <a:off x="4538481" y="10404484"/>
            <a:ext cx="4759898" cy="594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Indice misura (</a:t>
            </a:r>
            <a14:m>
              <m:oMath>
                <m:r>
                  <a:rPr xmlns:a="http://schemas.openxmlformats.org/drawingml/2006/main" sz="4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)</a:t>
            </a:r>
          </a:p>
        </p:txBody>
      </p:sp>
      <p:sp>
        <p:nvSpPr>
          <p:cNvPr id="1767" name="Numero di ioni misurati (   )"/>
          <p:cNvSpPr/>
          <p:nvPr/>
        </p:nvSpPr>
        <p:spPr>
          <a:xfrm rot="16198057">
            <a:off x="-912140" y="6305305"/>
            <a:ext cx="4759898" cy="594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Numero di ioni misurati ( </a:t>
            </a:r>
            <a14:m>
              <m:oMath>
                <m:bar>
                  <m:barPr>
                    <m:ctrlP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e>
                </m:bar>
              </m:oMath>
            </a14:m>
            <a:r>
              <a:t> )</a:t>
            </a:r>
          </a:p>
        </p:txBody>
      </p:sp>
      <p:sp>
        <p:nvSpPr>
          <p:cNvPr id="1768" name="Fit di massima likelihood"/>
          <p:cNvSpPr txBox="1"/>
          <p:nvPr/>
        </p:nvSpPr>
        <p:spPr>
          <a:xfrm>
            <a:off x="9565805" y="2294645"/>
            <a:ext cx="5005135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Fit di massima likelihood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Equation"/>
          <p:cNvSpPr txBox="1"/>
          <p:nvPr/>
        </p:nvSpPr>
        <p:spPr>
          <a:xfrm>
            <a:off x="12551122" y="10117143"/>
            <a:ext cx="3150877" cy="12839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num>
                    <m:den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4700"/>
          </a:p>
        </p:txBody>
      </p:sp>
      <p:sp>
        <p:nvSpPr>
          <p:cNvPr id="1771" name="MLE"/>
          <p:cNvSpPr txBox="1"/>
          <p:nvPr/>
        </p:nvSpPr>
        <p:spPr>
          <a:xfrm>
            <a:off x="17979560" y="10899285"/>
            <a:ext cx="73548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MLE</a:t>
            </a:r>
          </a:p>
        </p:txBody>
      </p:sp>
      <p:sp>
        <p:nvSpPr>
          <p:cNvPr id="1772" name="Equation"/>
          <p:cNvSpPr txBox="1"/>
          <p:nvPr/>
        </p:nvSpPr>
        <p:spPr>
          <a:xfrm>
            <a:off x="12495941" y="3910464"/>
            <a:ext cx="4445298" cy="5994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p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m:rPr>
                          <m:sty m:val="p"/>
                        </m:r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4500"/>
          </a:p>
        </p:txBody>
      </p:sp>
      <p:sp>
        <p:nvSpPr>
          <p:cNvPr id="1773" name="Line"/>
          <p:cNvSpPr/>
          <p:nvPr/>
        </p:nvSpPr>
        <p:spPr>
          <a:xfrm flipH="1">
            <a:off x="17723812" y="4210182"/>
            <a:ext cx="7354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4" name="Equation"/>
          <p:cNvSpPr txBox="1"/>
          <p:nvPr/>
        </p:nvSpPr>
        <p:spPr>
          <a:xfrm>
            <a:off x="12509097" y="5023137"/>
            <a:ext cx="5287597" cy="8079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p>
                  </m:sSup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400"/>
          </a:p>
        </p:txBody>
      </p:sp>
      <p:sp>
        <p:nvSpPr>
          <p:cNvPr id="1775" name="Line"/>
          <p:cNvSpPr/>
          <p:nvPr/>
        </p:nvSpPr>
        <p:spPr>
          <a:xfrm flipH="1">
            <a:off x="18394354" y="5427104"/>
            <a:ext cx="7354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6" name="Experiment"/>
          <p:cNvSpPr txBox="1"/>
          <p:nvPr/>
        </p:nvSpPr>
        <p:spPr>
          <a:xfrm>
            <a:off x="12387899" y="7333713"/>
            <a:ext cx="2434591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Experiment</a:t>
            </a:r>
          </a:p>
        </p:txBody>
      </p:sp>
      <p:sp>
        <p:nvSpPr>
          <p:cNvPr id="1777" name="Line"/>
          <p:cNvSpPr/>
          <p:nvPr/>
        </p:nvSpPr>
        <p:spPr>
          <a:xfrm>
            <a:off x="15620215" y="7651162"/>
            <a:ext cx="881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8" name="Equation"/>
          <p:cNvSpPr txBox="1"/>
          <p:nvPr/>
        </p:nvSpPr>
        <p:spPr>
          <a:xfrm>
            <a:off x="17299536" y="7382326"/>
            <a:ext cx="4906468" cy="53767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}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0,..,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}</m:t>
                  </m:r>
                </m:oMath>
              </m:oMathPara>
            </a14:m>
            <a:endParaRPr sz="4500"/>
          </a:p>
        </p:txBody>
      </p:sp>
      <p:sp>
        <p:nvSpPr>
          <p:cNvPr id="1779" name="Equation"/>
          <p:cNvSpPr txBox="1"/>
          <p:nvPr/>
        </p:nvSpPr>
        <p:spPr>
          <a:xfrm>
            <a:off x="12437972" y="8015285"/>
            <a:ext cx="8081842" cy="163194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0,..,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!</m:t>
                  </m:r>
                  <m:limLow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∏</m:t>
                      </m:r>
                    </m:e>
                    <m:lim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f>
                    <m:fPr>
                      <m:ctrl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sSub>
                            <m:e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xmlns:a="http://schemas.openxmlformats.org/drawingml/2006/main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sup>
                      </m:sSubSup>
                    </m:num>
                    <m:den>
                      <m:sSub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den>
                  </m:f>
                </m:oMath>
              </m:oMathPara>
            </a14:m>
            <a:endParaRPr sz="4400"/>
          </a:p>
        </p:txBody>
      </p:sp>
      <p:sp>
        <p:nvSpPr>
          <p:cNvPr id="1780" name="Line"/>
          <p:cNvSpPr/>
          <p:nvPr/>
        </p:nvSpPr>
        <p:spPr>
          <a:xfrm>
            <a:off x="16521011" y="10759109"/>
            <a:ext cx="881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1" name="Equation"/>
          <p:cNvSpPr txBox="1"/>
          <p:nvPr/>
        </p:nvSpPr>
        <p:spPr>
          <a:xfrm>
            <a:off x="14962412" y="11872498"/>
            <a:ext cx="5070780" cy="12809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p"/>
                        </m:rP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lim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log</m:t>
                  </m:r>
                  <m:d>
                    <m:dPr>
                      <m:ctrlP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4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xmlns:a="http://schemas.openxmlformats.org/drawingml/2006/main" sz="4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xmlns:a="http://schemas.openxmlformats.org/drawingml/2006/main" sz="4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xmlns:a="http://schemas.openxmlformats.org/drawingml/2006/main" sz="4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xmlns:a="http://schemas.openxmlformats.org/drawingml/2006/main" sz="4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4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den>
                      </m:f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e>
                  </m:d>
                </m:oMath>
              </m:oMathPara>
            </a14:m>
            <a:endParaRPr sz="4100"/>
          </a:p>
        </p:txBody>
      </p:sp>
      <p:sp>
        <p:nvSpPr>
          <p:cNvPr id="1782" name="MLE"/>
          <p:cNvSpPr txBox="1"/>
          <p:nvPr/>
        </p:nvSpPr>
        <p:spPr>
          <a:xfrm>
            <a:off x="14714893" y="12627439"/>
            <a:ext cx="73548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MLE</a:t>
            </a:r>
          </a:p>
        </p:txBody>
      </p:sp>
      <p:sp>
        <p:nvSpPr>
          <p:cNvPr id="1783" name="Equation"/>
          <p:cNvSpPr txBox="1"/>
          <p:nvPr/>
        </p:nvSpPr>
        <p:spPr>
          <a:xfrm>
            <a:off x="9625620" y="12304044"/>
            <a:ext cx="1289040" cy="4178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4700"/>
          </a:p>
        </p:txBody>
      </p:sp>
      <p:sp>
        <p:nvSpPr>
          <p:cNvPr id="1784" name="Line"/>
          <p:cNvSpPr/>
          <p:nvPr/>
        </p:nvSpPr>
        <p:spPr>
          <a:xfrm>
            <a:off x="11807729" y="12404989"/>
            <a:ext cx="2304615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5" name="Equation"/>
          <p:cNvSpPr txBox="1"/>
          <p:nvPr/>
        </p:nvSpPr>
        <p:spPr>
          <a:xfrm>
            <a:off x="21242368" y="12191857"/>
            <a:ext cx="2107165" cy="9813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3500"/>
          </a:p>
        </p:txBody>
      </p:sp>
      <p:sp>
        <p:nvSpPr>
          <p:cNvPr id="1786" name="Equation"/>
          <p:cNvSpPr txBox="1"/>
          <p:nvPr/>
        </p:nvSpPr>
        <p:spPr>
          <a:xfrm>
            <a:off x="18240461" y="9911380"/>
            <a:ext cx="5412162" cy="16011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p"/>
                        </m:rP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lim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4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log</m:t>
                  </m:r>
                  <m:d>
                    <m:dPr>
                      <m:ctrlP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4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4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xmlns:a="http://schemas.openxmlformats.org/drawingml/2006/main" sz="4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xmlns:a="http://schemas.openxmlformats.org/drawingml/2006/main" sz="4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sSub>
                            <m:e>
                              <m:r>
                                <a:rPr xmlns:a="http://schemas.openxmlformats.org/drawingml/2006/main" sz="4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xmlns:a="http://schemas.openxmlformats.org/drawingml/2006/main" sz="4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e>
                  </m:d>
                </m:oMath>
              </m:oMathPara>
            </a14:m>
            <a:endParaRPr sz="4100"/>
          </a:p>
        </p:txBody>
      </p:sp>
      <p:sp>
        <p:nvSpPr>
          <p:cNvPr id="1787" name="Equation"/>
          <p:cNvSpPr txBox="1"/>
          <p:nvPr/>
        </p:nvSpPr>
        <p:spPr>
          <a:xfrm>
            <a:off x="12300487" y="12606435"/>
            <a:ext cx="1276097" cy="2460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m:oMathPara>
            </a14:m>
            <a:endParaRPr sz="2900"/>
          </a:p>
        </p:txBody>
      </p:sp>
      <p:sp>
        <p:nvSpPr>
          <p:cNvPr id="1788" name="Equation"/>
          <p:cNvSpPr txBox="1"/>
          <p:nvPr/>
        </p:nvSpPr>
        <p:spPr>
          <a:xfrm>
            <a:off x="12300487" y="12947225"/>
            <a:ext cx="1186703" cy="34650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2900"/>
          </a:p>
        </p:txBody>
      </p:sp>
      <p:sp>
        <p:nvSpPr>
          <p:cNvPr id="1789" name="Per un singolo impulso"/>
          <p:cNvSpPr txBox="1"/>
          <p:nvPr/>
        </p:nvSpPr>
        <p:spPr>
          <a:xfrm>
            <a:off x="19179994" y="3979499"/>
            <a:ext cx="322509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 un singolo impulso</a:t>
            </a:r>
          </a:p>
        </p:txBody>
      </p:sp>
      <p:sp>
        <p:nvSpPr>
          <p:cNvPr id="1790" name="Fotoionizzare un atomo…"/>
          <p:cNvSpPr txBox="1"/>
          <p:nvPr/>
        </p:nvSpPr>
        <p:spPr>
          <a:xfrm>
            <a:off x="19880354" y="4977690"/>
            <a:ext cx="3393644" cy="898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Fotoionizzare un atomo </a:t>
            </a:r>
          </a:p>
          <a:p>
            <a:pPr/>
            <a:r>
              <a:t>nella misura </a:t>
            </a:r>
            <a14:m>
              <m:oMath>
                <m:r>
                  <a:rPr xmlns:a="http://schemas.openxmlformats.org/drawingml/2006/main" sz="370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</a:p>
        </p:txBody>
      </p:sp>
      <p:sp>
        <p:nvSpPr>
          <p:cNvPr id="1791" name="Rate di fotoionizzazione"/>
          <p:cNvSpPr txBox="1"/>
          <p:nvPr>
            <p:ph type="title"/>
          </p:nvPr>
        </p:nvSpPr>
        <p:spPr>
          <a:xfrm>
            <a:off x="6256621" y="346716"/>
            <a:ext cx="11870758" cy="2321199"/>
          </a:xfrm>
          <a:prstGeom prst="rect">
            <a:avLst/>
          </a:prstGeom>
        </p:spPr>
        <p:txBody>
          <a:bodyPr anchor="ctr"/>
          <a:lstStyle>
            <a:lvl1pPr defTabSz="2413955">
              <a:defRPr spc="-168" sz="8415"/>
            </a:lvl1pPr>
          </a:lstStyle>
          <a:p>
            <a:pPr/>
            <a:r>
              <a:t>Rate di fotoionizzazione</a:t>
            </a:r>
          </a:p>
        </p:txBody>
      </p:sp>
      <p:sp>
        <p:nvSpPr>
          <p:cNvPr id="1792" name="Fit di massima likelihood"/>
          <p:cNvSpPr txBox="1"/>
          <p:nvPr/>
        </p:nvSpPr>
        <p:spPr>
          <a:xfrm>
            <a:off x="9565805" y="2294645"/>
            <a:ext cx="5005135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Fit di massima likelihood</a:t>
            </a:r>
          </a:p>
        </p:txBody>
      </p:sp>
      <p:sp>
        <p:nvSpPr>
          <p:cNvPr id="1793" name="Multinomiale"/>
          <p:cNvSpPr txBox="1"/>
          <p:nvPr/>
        </p:nvSpPr>
        <p:spPr>
          <a:xfrm>
            <a:off x="21371199" y="8600572"/>
            <a:ext cx="184769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Multinomiale</a:t>
            </a:r>
          </a:p>
        </p:txBody>
      </p:sp>
      <p:sp>
        <p:nvSpPr>
          <p:cNvPr id="1794" name="Supponendo di avere N atomi, e che il tempo complessivo di misura sia…"/>
          <p:cNvSpPr txBox="1"/>
          <p:nvPr/>
        </p:nvSpPr>
        <p:spPr>
          <a:xfrm>
            <a:off x="12960229" y="6096794"/>
            <a:ext cx="9961169" cy="97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Supponendo di avere N atomi, e che il tempo complessivo di misura sia </a:t>
            </a:r>
          </a:p>
          <a:p>
            <a:pPr/>
            <a:r>
              <a:t>Abbastanza grande </a:t>
            </a:r>
            <a14:m>
              <m:oMath>
                <m:r>
                  <a:rPr xmlns:a="http://schemas.openxmlformats.org/drawingml/2006/main" sz="290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90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n</m:t>
                </m:r>
                <m:r>
                  <m:rPr>
                    <m:sty m:val="p"/>
                  </m:rPr>
                  <a:rPr xmlns:a="http://schemas.openxmlformats.org/drawingml/2006/main" sz="290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290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290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≫</m:t>
                </m:r>
                <m:r>
                  <a:rPr xmlns:a="http://schemas.openxmlformats.org/drawingml/2006/main" sz="290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290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/</m:t>
                </m:r>
                <m:sSub>
                  <m:e>
                    <m:r>
                      <m:rPr>
                        <m:sty m:val="p"/>
                      </m:rPr>
                      <a:rPr xmlns:a="http://schemas.openxmlformats.org/drawingml/2006/main" sz="2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Γ</m:t>
                    </m:r>
                  </m:e>
                  <m:sub>
                    <m:r>
                      <a:rPr xmlns:a="http://schemas.openxmlformats.org/drawingml/2006/main" sz="2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290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h</m:t>
                    </m:r>
                  </m:sub>
                </m:sSub>
                <m:r>
                  <a:rPr xmlns:a="http://schemas.openxmlformats.org/drawingml/2006/main" sz="290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1795" name="Una misura ogni"/>
          <p:cNvSpPr txBox="1"/>
          <p:nvPr/>
        </p:nvSpPr>
        <p:spPr>
          <a:xfrm>
            <a:off x="3407487" y="11461082"/>
            <a:ext cx="3180078" cy="530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Una misura ogni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m:rPr>
                    <m:sty m:val="b"/>
                  </m:rP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m:rPr>
                    <m:sty m:val="b"/>
                  </m:rP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1796" name="Durata impulso di fotoionizzazione:"/>
          <p:cNvSpPr txBox="1"/>
          <p:nvPr/>
        </p:nvSpPr>
        <p:spPr>
          <a:xfrm>
            <a:off x="3410150" y="11864530"/>
            <a:ext cx="5606030" cy="5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Durata impulso di fotoionizzazione: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1797" name="Equation"/>
          <p:cNvSpPr txBox="1"/>
          <p:nvPr/>
        </p:nvSpPr>
        <p:spPr>
          <a:xfrm>
            <a:off x="3118769" y="11546463"/>
            <a:ext cx="238126" cy="8201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</m:oMath>
              </m:oMathPara>
            </a14:m>
            <a:endParaRPr sz="7500"/>
          </a:p>
        </p:txBody>
      </p:sp>
      <p:pic>
        <p:nvPicPr>
          <p:cNvPr id="1798" name="N_atoms_time_powers.png" descr="N_atoms_time_powe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181" y="2885154"/>
            <a:ext cx="10594256" cy="7945692"/>
          </a:xfrm>
          <a:prstGeom prst="rect">
            <a:avLst/>
          </a:prstGeom>
          <a:ln w="12700">
            <a:miter lim="400000"/>
          </a:ln>
        </p:spPr>
      </p:pic>
      <p:sp>
        <p:nvSpPr>
          <p:cNvPr id="1799" name="Indice misura ( )"/>
          <p:cNvSpPr/>
          <p:nvPr/>
        </p:nvSpPr>
        <p:spPr>
          <a:xfrm>
            <a:off x="4538481" y="10404484"/>
            <a:ext cx="4759898" cy="594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Indice misura (</a:t>
            </a:r>
            <a14:m>
              <m:oMath>
                <m:r>
                  <a:rPr xmlns:a="http://schemas.openxmlformats.org/drawingml/2006/main" sz="4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)</a:t>
            </a:r>
          </a:p>
        </p:txBody>
      </p:sp>
      <p:sp>
        <p:nvSpPr>
          <p:cNvPr id="1800" name="Numero di ioni misurati (   )"/>
          <p:cNvSpPr/>
          <p:nvPr/>
        </p:nvSpPr>
        <p:spPr>
          <a:xfrm rot="16198057">
            <a:off x="-610446" y="6323051"/>
            <a:ext cx="4759898" cy="594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Numero di ioni misurati ( </a:t>
            </a:r>
            <a14:m>
              <m:oMath>
                <m:bar>
                  <m:barPr>
                    <m:ctrlP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e>
                </m:bar>
              </m:oMath>
            </a14:m>
            <a:r>
              <a:t>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one 1"/>
          <p:cNvSpPr/>
          <p:nvPr/>
        </p:nvSpPr>
        <p:spPr>
          <a:xfrm flipH="1" rot="12600000">
            <a:off x="2145719" y="48984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5" name="Cone 2"/>
          <p:cNvSpPr/>
          <p:nvPr/>
        </p:nvSpPr>
        <p:spPr>
          <a:xfrm rot="1800000">
            <a:off x="1472404" y="6043533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Cone 1"/>
          <p:cNvSpPr/>
          <p:nvPr/>
        </p:nvSpPr>
        <p:spPr>
          <a:xfrm flipH="1" rot="12600000">
            <a:off x="3801708" y="4885751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" name="Cone 2"/>
          <p:cNvSpPr/>
          <p:nvPr/>
        </p:nvSpPr>
        <p:spPr>
          <a:xfrm rot="1800000">
            <a:off x="3128392" y="60308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" name="Cone 1"/>
          <p:cNvSpPr/>
          <p:nvPr/>
        </p:nvSpPr>
        <p:spPr>
          <a:xfrm flipH="1" rot="12600000">
            <a:off x="5457697" y="4949251"/>
            <a:ext cx="978300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9" name="Cone 2"/>
          <p:cNvSpPr/>
          <p:nvPr/>
        </p:nvSpPr>
        <p:spPr>
          <a:xfrm rot="1800000">
            <a:off x="4784381" y="6094334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10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245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11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4253" y="2959834"/>
            <a:ext cx="6355709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43" name="Connection Line"/>
          <p:cNvSpPr/>
          <p:nvPr/>
        </p:nvSpPr>
        <p:spPr>
          <a:xfrm>
            <a:off x="10814354" y="6192382"/>
            <a:ext cx="1242475" cy="4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13" name="Cone 1"/>
          <p:cNvSpPr/>
          <p:nvPr/>
        </p:nvSpPr>
        <p:spPr>
          <a:xfrm flipH="1" rot="12600000">
            <a:off x="10540679" y="4896010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4" name="Cone 2"/>
          <p:cNvSpPr/>
          <p:nvPr/>
        </p:nvSpPr>
        <p:spPr>
          <a:xfrm rot="1800000">
            <a:off x="9867364" y="6041093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5" name="Cone 1"/>
          <p:cNvSpPr/>
          <p:nvPr/>
        </p:nvSpPr>
        <p:spPr>
          <a:xfrm rot="19500000">
            <a:off x="10622005" y="6039894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Cone 2"/>
          <p:cNvSpPr/>
          <p:nvPr/>
        </p:nvSpPr>
        <p:spPr>
          <a:xfrm rot="8700000">
            <a:off x="9804258" y="4888534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7" name="Cone 1"/>
          <p:cNvSpPr/>
          <p:nvPr/>
        </p:nvSpPr>
        <p:spPr>
          <a:xfrm flipH="1" rot="12600000">
            <a:off x="12009181" y="4945913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8" name="Cone 2"/>
          <p:cNvSpPr/>
          <p:nvPr/>
        </p:nvSpPr>
        <p:spPr>
          <a:xfrm rot="1800000">
            <a:off x="11335866" y="6090995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9" name="Cone 1"/>
          <p:cNvSpPr/>
          <p:nvPr/>
        </p:nvSpPr>
        <p:spPr>
          <a:xfrm rot="19500000">
            <a:off x="12090507" y="6089796"/>
            <a:ext cx="978301" cy="1464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0" name="Cone 2"/>
          <p:cNvSpPr/>
          <p:nvPr/>
        </p:nvSpPr>
        <p:spPr>
          <a:xfrm rot="8700000">
            <a:off x="11272759" y="4938436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1" name="Cone 1"/>
          <p:cNvSpPr/>
          <p:nvPr/>
        </p:nvSpPr>
        <p:spPr>
          <a:xfrm flipH="1" rot="12600000">
            <a:off x="13545112" y="4934136"/>
            <a:ext cx="978301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2" name="Cone 2"/>
          <p:cNvSpPr/>
          <p:nvPr/>
        </p:nvSpPr>
        <p:spPr>
          <a:xfrm rot="1800000">
            <a:off x="12871796" y="6079218"/>
            <a:ext cx="982831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Cone 1"/>
          <p:cNvSpPr/>
          <p:nvPr/>
        </p:nvSpPr>
        <p:spPr>
          <a:xfrm rot="19500000">
            <a:off x="13626438" y="6078019"/>
            <a:ext cx="978300" cy="146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7" y="17267"/>
                </a:lnTo>
                <a:cubicBezTo>
                  <a:pt x="73" y="17502"/>
                  <a:pt x="0" y="17745"/>
                  <a:pt x="0" y="17994"/>
                </a:cubicBezTo>
                <a:cubicBezTo>
                  <a:pt x="0" y="19987"/>
                  <a:pt x="4835" y="21600"/>
                  <a:pt x="10800" y="21600"/>
                </a:cubicBezTo>
                <a:cubicBezTo>
                  <a:pt x="16765" y="21600"/>
                  <a:pt x="21600" y="19987"/>
                  <a:pt x="21600" y="17994"/>
                </a:cubicBezTo>
                <a:cubicBezTo>
                  <a:pt x="21600" y="17745"/>
                  <a:pt x="21527" y="17502"/>
                  <a:pt x="21383" y="17267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4" name="Cone 2"/>
          <p:cNvSpPr/>
          <p:nvPr/>
        </p:nvSpPr>
        <p:spPr>
          <a:xfrm rot="8700000">
            <a:off x="12808690" y="4926660"/>
            <a:ext cx="982830" cy="146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756" y="0"/>
                  <a:pt x="10712" y="15"/>
                  <a:pt x="10692" y="47"/>
                </a:cubicBezTo>
                <a:lnTo>
                  <a:pt x="1264" y="15519"/>
                </a:lnTo>
                <a:cubicBezTo>
                  <a:pt x="1219" y="15592"/>
                  <a:pt x="1345" y="15659"/>
                  <a:pt x="1439" y="15612"/>
                </a:cubicBezTo>
                <a:cubicBezTo>
                  <a:pt x="5951" y="13347"/>
                  <a:pt x="15677" y="13362"/>
                  <a:pt x="20161" y="15612"/>
                </a:cubicBezTo>
                <a:cubicBezTo>
                  <a:pt x="20255" y="15659"/>
                  <a:pt x="20381" y="15592"/>
                  <a:pt x="20336" y="15519"/>
                </a:cubicBezTo>
                <a:lnTo>
                  <a:pt x="10908" y="47"/>
                </a:lnTo>
                <a:cubicBezTo>
                  <a:pt x="10888" y="15"/>
                  <a:pt x="10844" y="0"/>
                  <a:pt x="10800" y="0"/>
                </a:cubicBezTo>
                <a:close/>
                <a:moveTo>
                  <a:pt x="10800" y="14353"/>
                </a:moveTo>
                <a:cubicBezTo>
                  <a:pt x="4836" y="14353"/>
                  <a:pt x="0" y="15976"/>
                  <a:pt x="0" y="17980"/>
                </a:cubicBezTo>
                <a:cubicBezTo>
                  <a:pt x="0" y="19983"/>
                  <a:pt x="4836" y="21600"/>
                  <a:pt x="10800" y="21600"/>
                </a:cubicBezTo>
                <a:cubicBezTo>
                  <a:pt x="16764" y="21600"/>
                  <a:pt x="21600" y="19983"/>
                  <a:pt x="21600" y="17980"/>
                </a:cubicBezTo>
                <a:cubicBezTo>
                  <a:pt x="21600" y="15976"/>
                  <a:pt x="16764" y="14353"/>
                  <a:pt x="10800" y="1435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4" name="Connection Line"/>
          <p:cNvSpPr/>
          <p:nvPr/>
        </p:nvSpPr>
        <p:spPr>
          <a:xfrm>
            <a:off x="12285099" y="6238261"/>
            <a:ext cx="1292167" cy="8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26" name="d"/>
          <p:cNvSpPr txBox="1"/>
          <p:nvPr/>
        </p:nvSpPr>
        <p:spPr>
          <a:xfrm>
            <a:off x="11290091" y="5854184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27" name="d"/>
          <p:cNvSpPr txBox="1"/>
          <p:nvPr/>
        </p:nvSpPr>
        <p:spPr>
          <a:xfrm>
            <a:off x="12804852" y="5857828"/>
            <a:ext cx="26949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rgbClr val="000000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28" name="Arrow"/>
          <p:cNvSpPr/>
          <p:nvPr/>
        </p:nvSpPr>
        <p:spPr>
          <a:xfrm>
            <a:off x="7219679" y="4868500"/>
            <a:ext cx="168534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9" name="Arrow"/>
          <p:cNvSpPr/>
          <p:nvPr/>
        </p:nvSpPr>
        <p:spPr>
          <a:xfrm>
            <a:off x="15441232" y="4868500"/>
            <a:ext cx="16853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30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2014" y="2959834"/>
            <a:ext cx="6243455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31" name="Screenshot 2023-03-09 at 11.42.38.png" descr="Screenshot 2023-03-09 at 11.42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96507" y="4925387"/>
            <a:ext cx="5734468" cy="2269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0702" y="8387369"/>
            <a:ext cx="6362811" cy="508733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33" name="Dispositivi complessi"/>
          <p:cNvSpPr txBox="1"/>
          <p:nvPr/>
        </p:nvSpPr>
        <p:spPr>
          <a:xfrm>
            <a:off x="9063080" y="8487691"/>
            <a:ext cx="6218054" cy="155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b="1" sz="4500">
                <a:solidFill>
                  <a:srgbClr val="000000"/>
                </a:solidFill>
              </a:defRPr>
            </a:lvl1pPr>
          </a:lstStyle>
          <a:p>
            <a:pPr/>
            <a:r>
              <a:t>Dispositivi complessi</a:t>
            </a:r>
          </a:p>
        </p:txBody>
      </p:sp>
      <p:sp>
        <p:nvSpPr>
          <p:cNvPr id="345" name="Connection Line"/>
          <p:cNvSpPr/>
          <p:nvPr/>
        </p:nvSpPr>
        <p:spPr>
          <a:xfrm>
            <a:off x="16046814" y="8245402"/>
            <a:ext cx="4340998" cy="2622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11" fill="norm" stroke="1" extrusionOk="0">
                <a:moveTo>
                  <a:pt x="0" y="20496"/>
                </a:moveTo>
                <a:cubicBezTo>
                  <a:pt x="14381" y="21600"/>
                  <a:pt x="21581" y="14768"/>
                  <a:pt x="21600" y="0"/>
                </a:cubicBezTo>
              </a:path>
            </a:pathLst>
          </a:custGeom>
          <a:ln w="317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335" name="Screenshot 2023-03-09 at 11.57.03.png" descr="Screenshot 2023-03-09 at 11.57.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11684" y="9770652"/>
            <a:ext cx="4803843" cy="322577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Atom"/>
          <p:cNvSpPr/>
          <p:nvPr/>
        </p:nvSpPr>
        <p:spPr>
          <a:xfrm>
            <a:off x="5490880" y="6103873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7" name="Atom"/>
          <p:cNvSpPr/>
          <p:nvPr/>
        </p:nvSpPr>
        <p:spPr>
          <a:xfrm>
            <a:off x="3847928" y="6035151"/>
            <a:ext cx="251406" cy="283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8" name="Atom"/>
          <p:cNvSpPr/>
          <p:nvPr/>
        </p:nvSpPr>
        <p:spPr>
          <a:xfrm>
            <a:off x="2170955" y="6059066"/>
            <a:ext cx="251406" cy="283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9" name="Tabella di marcia"/>
          <p:cNvSpPr txBox="1"/>
          <p:nvPr>
            <p:ph type="title"/>
          </p:nvPr>
        </p:nvSpPr>
        <p:spPr>
          <a:xfrm>
            <a:off x="1206498" y="341506"/>
            <a:ext cx="21971004" cy="217780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Tabella di marcia</a:t>
            </a:r>
          </a:p>
        </p:txBody>
      </p:sp>
      <p:sp>
        <p:nvSpPr>
          <p:cNvPr id="340" name="Trappole ottiche"/>
          <p:cNvSpPr txBox="1"/>
          <p:nvPr>
            <p:ph type="body" sz="quarter" idx="1"/>
          </p:nvPr>
        </p:nvSpPr>
        <p:spPr>
          <a:xfrm>
            <a:off x="1173192" y="3157359"/>
            <a:ext cx="5697562" cy="146481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Trappole ottiche</a:t>
            </a:r>
          </a:p>
        </p:txBody>
      </p:sp>
      <p:sp>
        <p:nvSpPr>
          <p:cNvPr id="341" name="Controllo delle interazioni"/>
          <p:cNvSpPr txBox="1"/>
          <p:nvPr/>
        </p:nvSpPr>
        <p:spPr>
          <a:xfrm>
            <a:off x="9707334" y="3076505"/>
            <a:ext cx="5012543" cy="1555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70000"/>
              </a:lnSpc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Controllo delle interazioni</a:t>
            </a:r>
          </a:p>
        </p:txBody>
      </p:sp>
      <p:sp>
        <p:nvSpPr>
          <p:cNvPr id="342" name="Dispositivi base"/>
          <p:cNvSpPr txBox="1"/>
          <p:nvPr/>
        </p:nvSpPr>
        <p:spPr>
          <a:xfrm>
            <a:off x="17383835" y="3121866"/>
            <a:ext cx="5959811" cy="1464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Dispositivi 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photoionization_rate.png" descr="photoionization_r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2118" y="2773305"/>
            <a:ext cx="10588347" cy="7941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3" name="fit_hist_exponential.png" descr="fit_hist_exponenti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697" y="2659240"/>
            <a:ext cx="10892517" cy="8169391"/>
          </a:xfrm>
          <a:prstGeom prst="rect">
            <a:avLst/>
          </a:prstGeom>
          <a:ln w="12700">
            <a:miter lim="400000"/>
          </a:ln>
        </p:spPr>
      </p:pic>
      <p:sp>
        <p:nvSpPr>
          <p:cNvPr id="1816" name="Connection Line"/>
          <p:cNvSpPr/>
          <p:nvPr/>
        </p:nvSpPr>
        <p:spPr>
          <a:xfrm>
            <a:off x="10897395" y="10740513"/>
            <a:ext cx="2604443" cy="539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25" fill="norm" stroke="1" extrusionOk="0">
                <a:moveTo>
                  <a:pt x="0" y="2449"/>
                </a:moveTo>
                <a:cubicBezTo>
                  <a:pt x="7045" y="21600"/>
                  <a:pt x="14245" y="20784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05" name="Media e deviazione standard…"/>
          <p:cNvSpPr txBox="1"/>
          <p:nvPr/>
        </p:nvSpPr>
        <p:spPr>
          <a:xfrm>
            <a:off x="12093275" y="11628233"/>
            <a:ext cx="5110354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t>Media e deviazione standard 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dell’MLE su 10 ripetizioni</a:t>
            </a:r>
          </a:p>
        </p:txBody>
      </p:sp>
      <p:sp>
        <p:nvSpPr>
          <p:cNvPr id="1806" name="Rate di fotoionizzazione"/>
          <p:cNvSpPr txBox="1"/>
          <p:nvPr>
            <p:ph type="title"/>
          </p:nvPr>
        </p:nvSpPr>
        <p:spPr>
          <a:xfrm>
            <a:off x="6256621" y="346716"/>
            <a:ext cx="11870758" cy="2321199"/>
          </a:xfrm>
          <a:prstGeom prst="rect">
            <a:avLst/>
          </a:prstGeom>
        </p:spPr>
        <p:txBody>
          <a:bodyPr anchor="ctr"/>
          <a:lstStyle>
            <a:lvl1pPr defTabSz="2413955">
              <a:defRPr spc="-168" sz="8415"/>
            </a:lvl1pPr>
          </a:lstStyle>
          <a:p>
            <a:pPr/>
            <a:r>
              <a:t>Rate di fotoionizzazione</a:t>
            </a:r>
          </a:p>
        </p:txBody>
      </p:sp>
      <p:sp>
        <p:nvSpPr>
          <p:cNvPr id="1807" name="Fit di massima likelihood"/>
          <p:cNvSpPr txBox="1"/>
          <p:nvPr/>
        </p:nvSpPr>
        <p:spPr>
          <a:xfrm>
            <a:off x="9565805" y="2294645"/>
            <a:ext cx="5005135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Fit di massima likelihood</a:t>
            </a:r>
          </a:p>
        </p:txBody>
      </p:sp>
      <p:sp>
        <p:nvSpPr>
          <p:cNvPr id="1808" name="Una misura ogni"/>
          <p:cNvSpPr txBox="1"/>
          <p:nvPr/>
        </p:nvSpPr>
        <p:spPr>
          <a:xfrm>
            <a:off x="3407487" y="11461082"/>
            <a:ext cx="3180078" cy="530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Una misura ogni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m:rPr>
                    <m:sty m:val="b"/>
                  </m:rP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m:rPr>
                    <m:sty m:val="b"/>
                  </m:rP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1809" name="Durata impulso di fotoionizzazione:"/>
          <p:cNvSpPr txBox="1"/>
          <p:nvPr/>
        </p:nvSpPr>
        <p:spPr>
          <a:xfrm>
            <a:off x="3410150" y="11864530"/>
            <a:ext cx="5606030" cy="5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Durata impulso di fotoionizzazione: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</m:oMath>
            </a14:m>
          </a:p>
        </p:txBody>
      </p:sp>
      <p:sp>
        <p:nvSpPr>
          <p:cNvPr id="1810" name="Equation"/>
          <p:cNvSpPr txBox="1"/>
          <p:nvPr/>
        </p:nvSpPr>
        <p:spPr>
          <a:xfrm>
            <a:off x="3118769" y="11546463"/>
            <a:ext cx="238126" cy="8201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</m:oMath>
              </m:oMathPara>
            </a14:m>
            <a:endParaRPr sz="7500"/>
          </a:p>
        </p:txBody>
      </p:sp>
      <p:sp>
        <p:nvSpPr>
          <p:cNvPr id="1811" name="Indice misura ( )"/>
          <p:cNvSpPr/>
          <p:nvPr/>
        </p:nvSpPr>
        <p:spPr>
          <a:xfrm>
            <a:off x="4538481" y="10404484"/>
            <a:ext cx="4759898" cy="594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Indice misura (</a:t>
            </a:r>
            <a14:m>
              <m:oMath>
                <m:r>
                  <a:rPr xmlns:a="http://schemas.openxmlformats.org/drawingml/2006/main" sz="4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)</a:t>
            </a:r>
          </a:p>
        </p:txBody>
      </p:sp>
      <p:sp>
        <p:nvSpPr>
          <p:cNvPr id="1812" name="Numero di ioni misurati (   )"/>
          <p:cNvSpPr/>
          <p:nvPr/>
        </p:nvSpPr>
        <p:spPr>
          <a:xfrm rot="16198057">
            <a:off x="-839875" y="6233622"/>
            <a:ext cx="4759898" cy="594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Numero di ioni misurati ( </a:t>
            </a:r>
            <a14:m>
              <m:oMath>
                <m:bar>
                  <m:barPr>
                    <m:ctrlP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e>
                </m:bar>
              </m:oMath>
            </a14:m>
            <a:r>
              <a:t> )</a:t>
            </a:r>
          </a:p>
        </p:txBody>
      </p:sp>
      <p:sp>
        <p:nvSpPr>
          <p:cNvPr id="1813" name="Rectangle"/>
          <p:cNvSpPr/>
          <p:nvPr/>
        </p:nvSpPr>
        <p:spPr>
          <a:xfrm>
            <a:off x="11914242" y="4733037"/>
            <a:ext cx="593318" cy="359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4" name="Equation"/>
          <p:cNvSpPr txBox="1"/>
          <p:nvPr/>
        </p:nvSpPr>
        <p:spPr>
          <a:xfrm rot="16200000">
            <a:off x="11631785" y="6495365"/>
            <a:ext cx="873175" cy="7252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</m:oMath>
              </m:oMathPara>
            </a14:m>
            <a:endParaRPr sz="5400"/>
          </a:p>
        </p:txBody>
      </p:sp>
      <p:sp>
        <p:nvSpPr>
          <p:cNvPr id="1815" name="Profondità di trappola [mK]"/>
          <p:cNvSpPr/>
          <p:nvPr/>
        </p:nvSpPr>
        <p:spPr>
          <a:xfrm>
            <a:off x="15292274" y="10250868"/>
            <a:ext cx="4759898" cy="594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Profondità di trappola [mK]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